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9" r:id="rId2"/>
    <p:sldId id="1666" r:id="rId3"/>
    <p:sldId id="267" r:id="rId4"/>
    <p:sldId id="1142" r:id="rId5"/>
    <p:sldId id="1258" r:id="rId6"/>
    <p:sldId id="1257" r:id="rId7"/>
    <p:sldId id="1259" r:id="rId8"/>
    <p:sldId id="1256" r:id="rId9"/>
    <p:sldId id="1266" r:id="rId10"/>
    <p:sldId id="1260" r:id="rId11"/>
    <p:sldId id="1667" r:id="rId12"/>
    <p:sldId id="1262" r:id="rId13"/>
    <p:sldId id="1669" r:id="rId14"/>
    <p:sldId id="1670" r:id="rId15"/>
    <p:sldId id="1264" r:id="rId16"/>
    <p:sldId id="1668" r:id="rId17"/>
    <p:sldId id="1267" r:id="rId18"/>
    <p:sldId id="1648" r:id="rId19"/>
    <p:sldId id="1649" r:id="rId20"/>
    <p:sldId id="1651" r:id="rId21"/>
    <p:sldId id="1652" r:id="rId22"/>
    <p:sldId id="1653" r:id="rId23"/>
    <p:sldId id="1654" r:id="rId24"/>
    <p:sldId id="1655" r:id="rId25"/>
    <p:sldId id="1656" r:id="rId26"/>
    <p:sldId id="1657" r:id="rId27"/>
    <p:sldId id="1658" r:id="rId28"/>
    <p:sldId id="1659" r:id="rId29"/>
    <p:sldId id="1553" r:id="rId30"/>
    <p:sldId id="1546" r:id="rId31"/>
    <p:sldId id="1559" r:id="rId32"/>
    <p:sldId id="1560" r:id="rId33"/>
    <p:sldId id="1561" r:id="rId34"/>
    <p:sldId id="1557" r:id="rId35"/>
    <p:sldId id="1554" r:id="rId36"/>
    <p:sldId id="1556" r:id="rId37"/>
    <p:sldId id="1558" r:id="rId38"/>
    <p:sldId id="1660" r:id="rId39"/>
    <p:sldId id="1631" r:id="rId40"/>
    <p:sldId id="1639" r:id="rId41"/>
    <p:sldId id="1661" r:id="rId42"/>
    <p:sldId id="1662" r:id="rId43"/>
    <p:sldId id="1550" r:id="rId44"/>
    <p:sldId id="1646" r:id="rId45"/>
    <p:sldId id="1644" r:id="rId46"/>
    <p:sldId id="1647" r:id="rId47"/>
    <p:sldId id="1663" r:id="rId48"/>
    <p:sldId id="1650" r:id="rId49"/>
    <p:sldId id="1664" r:id="rId50"/>
    <p:sldId id="1665" r:id="rId51"/>
    <p:sldId id="162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分工" id="{FF0AC971-2772-46BC-B17C-CE216BF83B83}">
          <p14:sldIdLst>
            <p14:sldId id="1666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667"/>
            <p14:sldId id="1262"/>
            <p14:sldId id="1669"/>
            <p14:sldId id="1670"/>
            <p14:sldId id="1264"/>
            <p14:sldId id="1668"/>
          </p14:sldIdLst>
        </p14:section>
        <p14:section name="1.宸毅" id="{62158C6B-AAB2-42B7-B830-3EF5DC1D90D4}">
          <p14:sldIdLst>
            <p14:sldId id="1267"/>
            <p14:sldId id="1648"/>
            <p14:sldId id="1649"/>
            <p14:sldId id="1651"/>
          </p14:sldIdLst>
        </p14:section>
        <p14:section name="2.威璋" id="{0ACF90D7-47E6-4EE8-88BF-30B4CD100A9C}">
          <p14:sldIdLst>
            <p14:sldId id="1652"/>
            <p14:sldId id="1653"/>
            <p14:sldId id="1654"/>
            <p14:sldId id="1655"/>
            <p14:sldId id="1656"/>
            <p14:sldId id="1657"/>
            <p14:sldId id="1658"/>
            <p14:sldId id="1659"/>
            <p14:sldId id="1553"/>
            <p14:sldId id="1546"/>
            <p14:sldId id="1559"/>
            <p14:sldId id="1560"/>
            <p14:sldId id="1561"/>
            <p14:sldId id="1557"/>
            <p14:sldId id="1554"/>
            <p14:sldId id="1556"/>
            <p14:sldId id="1558"/>
          </p14:sldIdLst>
        </p14:section>
        <p14:section name="3.紹崴" id="{D51E6DD1-BE28-439C-B040-B5D1C9D108F6}">
          <p14:sldIdLst>
            <p14:sldId id="1660"/>
            <p14:sldId id="1631"/>
            <p14:sldId id="1639"/>
            <p14:sldId id="1661"/>
            <p14:sldId id="1662"/>
            <p14:sldId id="1550"/>
            <p14:sldId id="1646"/>
            <p14:sldId id="1644"/>
            <p14:sldId id="1647"/>
            <p14:sldId id="1663"/>
            <p14:sldId id="1650"/>
            <p14:sldId id="1664"/>
            <p14:sldId id="1665"/>
          </p14:sldIdLst>
        </p14:section>
        <p14:section name="To Do List" id="{2F2C46A1-DAC6-4F14-BC35-6F6269444A7F}">
          <p14:sldIdLst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161" d="100"/>
          <a:sy n="161" d="100"/>
        </p:scale>
        <p:origin x="49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2025/1/12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2025/1/12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83BE-F4A2-77A3-7135-D8ED97FE3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9E50A3B-7A51-95CB-8D09-B5ABABCB9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DF4402-716D-F53E-B9C4-440CD70E3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4094DF-A5CD-A7C1-A298-5CB3C7B45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7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</a:t>
            </a:r>
            <a:r>
              <a:rPr lang="en-US" altLang="zh-TW" dirty="0"/>
              <a:t>L1norm </a:t>
            </a:r>
          </a:p>
          <a:p>
            <a:r>
              <a:rPr lang="en-US" altLang="zh-TW" dirty="0"/>
              <a:t>C</a:t>
            </a:r>
            <a:r>
              <a:rPr lang="zh-TW" altLang="en-US" dirty="0"/>
              <a:t>延遲較長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2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不要寫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STAGE1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32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2024/01/09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sz="4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928419"/>
              </p:ext>
            </p:extLst>
          </p:nvPr>
        </p:nvGraphicFramePr>
        <p:xfrm>
          <a:off x="1967857" y="173567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932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58068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sz="16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D0F52C4-777F-49B3-89E6-DD5F99520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244930"/>
              </p:ext>
            </p:extLst>
          </p:nvPr>
        </p:nvGraphicFramePr>
        <p:xfrm>
          <a:off x="1967857" y="3829691"/>
          <a:ext cx="8128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932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58068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out (VGA out)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RGC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(4, 4, 4)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VGA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VGA out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RGB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訊號轉成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VGA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，並輸出至螢幕顯示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0074-DCC2-FFC7-241A-8A6DED35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03360D-C575-AD7E-69A0-AD17ACBA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</a:t>
            </a:r>
            <a:r>
              <a:rPr lang="zh-TW" altLang="en-US" dirty="0"/>
              <a:t>無線通訊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4F5CC3C-49BA-0AF0-9BAB-851609917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44206"/>
              </p:ext>
            </p:extLst>
          </p:nvPr>
        </p:nvGraphicFramePr>
        <p:xfrm>
          <a:off x="2032000" y="382857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69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3231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無線傳輸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Receiver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(2.4GHz)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接收到的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訊號解回影像資料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(720*480)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94D027-1112-E2AD-0529-B751FF14A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90717"/>
              </p:ext>
            </p:extLst>
          </p:nvPr>
        </p:nvGraphicFramePr>
        <p:xfrm>
          <a:off x="2032000" y="152975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811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45189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無線傳輸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Transmitter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(2.4GHz) 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camera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資料透過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出去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49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Resiz_img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9619"/>
              </p:ext>
            </p:extLst>
          </p:nvPr>
        </p:nvGraphicFramePr>
        <p:xfrm>
          <a:off x="2032000" y="2723856"/>
          <a:ext cx="8220364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182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110182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Resize_img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(grayimg,64(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寬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),128(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長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grayimg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grayimg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(64x128)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將灰階影像輸入並縮小成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64x128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9BDD0-DBED-8AB2-C6BD-6E7DD6B2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EE388C-94A3-CD17-D899-C367D8BC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UARTsend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CA4C6C0-6B31-1862-6526-E5163FE47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736344"/>
              </p:ext>
            </p:extLst>
          </p:nvPr>
        </p:nvGraphicFramePr>
        <p:xfrm>
          <a:off x="2032000" y="2723856"/>
          <a:ext cx="8128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Uartsend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(8bit)(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xinlinx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(PS))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64x128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縮放後的圖像灰階值以二進制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8bit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透過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傳進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fpga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0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BBC1-5731-FF9C-FF42-A36D887C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BAB9DB-1A61-A26C-81D0-A7B05F4D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DDRwrite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EC56D8-3047-5120-6AA6-64ACCD14C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757890"/>
              </p:ext>
            </p:extLst>
          </p:nvPr>
        </p:nvGraphicFramePr>
        <p:xfrm>
          <a:off x="2032000" y="2723856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 write(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grayvalue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(8bit)(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傳來的數值寫入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51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API_HOG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17677"/>
              </p:ext>
            </p:extLst>
          </p:nvPr>
        </p:nvGraphicFramePr>
        <p:xfrm>
          <a:off x="2032000" y="1272121"/>
          <a:ext cx="8128000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8Bbits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Binnum:9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Blocksize:16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Cellsize:8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Windowxsize:64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Windowysize:128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Gradient Images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計算梯度影像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Histogram of Gradients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梯度方向直方圖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Normalization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區塊正規化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HOG Feature Vector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生成 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74B7-156E-D042-E5C9-1436D3F40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CF3B5A3-18F7-913B-48BB-1D9DB9DB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API_SVM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EE593A-FC8B-3FAB-48DA-966CDE347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98908"/>
              </p:ext>
            </p:extLst>
          </p:nvPr>
        </p:nvGraphicFramePr>
        <p:xfrm>
          <a:off x="2032000" y="2231103"/>
          <a:ext cx="8128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判斷為行人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判斷不為行人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Cellsize:8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Windowxsize:64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Windowysize:128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64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(2024/12/26)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螢幕有吃到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VGA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訊號，但是影像未被解出來。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5d17c785-bfd8-4b98-bf98-aae103916fef">
            <a:hlinkClick r:id="" action="ppaction://media"/>
            <a:extLst>
              <a:ext uri="{FF2B5EF4-FFF2-40B4-BE49-F238E27FC236}">
                <a16:creationId xmlns:a16="http://schemas.microsoft.com/office/drawing/2014/main" id="{8EFB5665-CBD3-4A4D-8B59-62D7226D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139" y="1777881"/>
            <a:ext cx="7976733" cy="44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A/V Sender TX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A/V Sender RX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AXI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FIFO  AXI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DMA 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DDR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Controller  DDR </a:t>
            </a:r>
          </a:p>
        </p:txBody>
      </p:sp>
      <p:pic>
        <p:nvPicPr>
          <p:cNvPr id="2" name="b9494a3e-f6ff-40ec-951d-ddc50857ff8f">
            <a:hlinkClick r:id="" action="ppaction://media"/>
            <a:extLst>
              <a:ext uri="{FF2B5EF4-FFF2-40B4-BE49-F238E27FC236}">
                <a16:creationId xmlns:a16="http://schemas.microsoft.com/office/drawing/2014/main" id="{AFA6416A-F9D3-44EC-9C89-5A43D87B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1139" y="1464525"/>
            <a:ext cx="3007110" cy="53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858DB4-B000-4373-A5FA-BEC43635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29780"/>
            <a:ext cx="11793596" cy="42011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98FC1-D6B2-4774-B315-F3E6FFBD3EDB}"/>
              </a:ext>
            </a:extLst>
          </p:cNvPr>
          <p:cNvSpPr txBox="1"/>
          <p:nvPr/>
        </p:nvSpPr>
        <p:spPr>
          <a:xfrm>
            <a:off x="2147582" y="1203222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，用以將灰階影像，透過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方式，寫入到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FC8D8D-26B4-4DBB-A304-BEC4E7FAD777}"/>
              </a:ext>
            </a:extLst>
          </p:cNvPr>
          <p:cNvSpPr txBox="1"/>
          <p:nvPr/>
        </p:nvSpPr>
        <p:spPr>
          <a:xfrm>
            <a:off x="4429010" y="580621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▲ Block design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中用到的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模塊</a:t>
            </a:r>
          </a:p>
        </p:txBody>
      </p:sp>
    </p:spTree>
    <p:extLst>
      <p:ext uri="{BB962C8B-B14F-4D97-AF65-F5344CB8AC3E}">
        <p14:creationId xmlns:p14="http://schemas.microsoft.com/office/powerpoint/2010/main" val="317023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3F4A6-42A6-4A9D-7B94-9716992C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7CCFE4-831F-A638-2E07-CF200CB7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分工表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78BDAF6-7B77-BEC5-CD4F-52E07910A4B0}"/>
              </a:ext>
            </a:extLst>
          </p:cNvPr>
          <p:cNvSpPr txBox="1">
            <a:spLocks/>
          </p:cNvSpPr>
          <p:nvPr/>
        </p:nvSpPr>
        <p:spPr>
          <a:xfrm>
            <a:off x="1042114" y="1182532"/>
            <a:ext cx="12654567" cy="335727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紹崴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分配工作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HOG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SVM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dirty="0"/>
              <a:t>宸毅</a:t>
            </a:r>
            <a:r>
              <a:rPr lang="en-US" altLang="zh-TW" dirty="0"/>
              <a:t>(</a:t>
            </a:r>
            <a:r>
              <a:rPr lang="zh-TW" altLang="en-US" dirty="0"/>
              <a:t>組員</a:t>
            </a:r>
            <a:r>
              <a:rPr lang="en-US" altLang="zh-TW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video in	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無線通訊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威璋</a:t>
            </a:r>
            <a:r>
              <a:rPr lang="en-US" altLang="zh-TW" dirty="0"/>
              <a:t>(</a:t>
            </a:r>
            <a:r>
              <a:rPr lang="zh-TW" altLang="en-US" dirty="0"/>
              <a:t>組員</a:t>
            </a:r>
            <a:r>
              <a:rPr lang="en-US" altLang="zh-TW" dirty="0"/>
              <a:t>) :</a:t>
            </a:r>
          </a:p>
          <a:p>
            <a:pPr marL="884700" lvl="1" indent="-342900">
              <a:buFont typeface="+mj-lt"/>
              <a:buAutoNum type="arabicPeriod"/>
            </a:pPr>
            <a:r>
              <a:rPr lang="en-US" altLang="zh-TW" dirty="0" err="1"/>
              <a:t>Uart</a:t>
            </a:r>
            <a:r>
              <a:rPr lang="zh-TW" altLang="en-US" dirty="0"/>
              <a:t>將</a:t>
            </a:r>
            <a:r>
              <a:rPr lang="en-US" altLang="zh-TW" dirty="0"/>
              <a:t>python</a:t>
            </a:r>
            <a:r>
              <a:rPr lang="zh-TW" altLang="en-US" dirty="0"/>
              <a:t>縮放的圖以</a:t>
            </a:r>
            <a:r>
              <a:rPr lang="en-US" altLang="zh-TW" dirty="0"/>
              <a:t>8bit</a:t>
            </a:r>
            <a:r>
              <a:rPr lang="zh-TW" altLang="en-US" dirty="0"/>
              <a:t>的式傳入</a:t>
            </a:r>
            <a:r>
              <a:rPr lang="en-US" altLang="zh-TW" dirty="0" err="1"/>
              <a:t>fpga</a:t>
            </a:r>
            <a:r>
              <a:rPr lang="zh-TW" altLang="en-US" dirty="0"/>
              <a:t>，並寫入</a:t>
            </a:r>
            <a:r>
              <a:rPr lang="en-US" altLang="zh-TW" dirty="0" err="1"/>
              <a:t>ddr</a:t>
            </a:r>
            <a:endParaRPr lang="en-US" altLang="zh-TW" b="1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582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已解決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274D8A-6B21-43F2-AAB2-383E0051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9" y="1227017"/>
            <a:ext cx="9508222" cy="49373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3FE592D-7460-4B2B-AFF3-474F1A67B5C8}"/>
              </a:ext>
            </a:extLst>
          </p:cNvPr>
          <p:cNvSpPr/>
          <p:nvPr/>
        </p:nvSpPr>
        <p:spPr>
          <a:xfrm>
            <a:off x="9613783" y="1227017"/>
            <a:ext cx="1325461" cy="40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81D483-324A-4F51-8A9F-EEA87FF38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33" t="39515" r="34457" b="36528"/>
          <a:stretch/>
        </p:blipFill>
        <p:spPr>
          <a:xfrm>
            <a:off x="3433895" y="2677415"/>
            <a:ext cx="4896373" cy="20365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957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5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255977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354940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en-US" altLang="zh-TW" dirty="0" err="1">
                <a:cs typeface="Times New Roman" panose="02020603050405020304" pitchFamily="18" charset="0"/>
              </a:rPr>
              <a:t>bram</a:t>
            </a:r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</a:rPr>
              <a:t>讀取功能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(33876~33871)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241734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EACE68D-51E0-1703-62CB-D8C32350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en-US" altLang="zh-TW" dirty="0" err="1"/>
              <a:t>addr</a:t>
            </a:r>
            <a:r>
              <a:rPr lang="zh-TW" altLang="en-US" dirty="0"/>
              <a:t>轉換為像素座標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F9BF27-8C74-57EA-C6BD-78B45D4515B8}"/>
              </a:ext>
            </a:extLst>
          </p:cNvPr>
          <p:cNvSpPr txBox="1"/>
          <p:nvPr/>
        </p:nvSpPr>
        <p:spPr>
          <a:xfrm>
            <a:off x="1145307" y="2201009"/>
            <a:ext cx="30572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mod 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Y=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Ex:X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=17 mod 385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Y=17/385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C48EE6-81C9-4BC5-1537-2F2C770C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45" y="1334035"/>
            <a:ext cx="460121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9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09C9-6081-21EC-A8A2-19F9BCEE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50F85E9C-AE52-6FB5-4B8A-995E569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縮放圖片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7107D4-FABB-3947-9E05-049BD78D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92" y="1420090"/>
            <a:ext cx="8082844" cy="401781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B843E-B88E-9AE5-FE4A-439EF35E6972}"/>
              </a:ext>
            </a:extLst>
          </p:cNvPr>
          <p:cNvSpPr txBox="1"/>
          <p:nvPr/>
        </p:nvSpPr>
        <p:spPr>
          <a:xfrm>
            <a:off x="157019" y="2454652"/>
            <a:ext cx="2346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x_init,y_init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x_tem,y_temp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紅色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綠色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doutb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藍色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Scaled: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縮放的倍數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EED976-CBDD-13B5-CD23-6C8625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09" y="2138332"/>
            <a:ext cx="3122527" cy="32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2D773-244A-B490-3ED3-68CF9F46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縮放方式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A0CA0F-BEE3-5356-232F-8F0F933E4D73}"/>
              </a:ext>
            </a:extLst>
          </p:cNvPr>
          <p:cNvSpPr/>
          <p:nvPr/>
        </p:nvSpPr>
        <p:spPr>
          <a:xfrm>
            <a:off x="2854036" y="1967345"/>
            <a:ext cx="5966691" cy="32789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1468D0-D4B6-B285-8558-1C91F0A0B414}"/>
              </a:ext>
            </a:extLst>
          </p:cNvPr>
          <p:cNvSpPr/>
          <p:nvPr/>
        </p:nvSpPr>
        <p:spPr>
          <a:xfrm>
            <a:off x="2854035" y="1967345"/>
            <a:ext cx="2152073" cy="16994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DC3635-849A-B272-55C0-0EEC28354B8D}"/>
              </a:ext>
            </a:extLst>
          </p:cNvPr>
          <p:cNvSpPr txBox="1"/>
          <p:nvPr/>
        </p:nvSpPr>
        <p:spPr>
          <a:xfrm>
            <a:off x="5957455" y="15055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385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A6D9A9-8E70-11FE-86C4-D8B6750C79BF}"/>
              </a:ext>
            </a:extLst>
          </p:cNvPr>
          <p:cNvSpPr txBox="1"/>
          <p:nvPr/>
        </p:nvSpPr>
        <p:spPr>
          <a:xfrm>
            <a:off x="2050449" y="3297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289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3CFAD3-F015-231A-B73E-2583D7B84591}"/>
              </a:ext>
            </a:extLst>
          </p:cNvPr>
          <p:cNvSpPr txBox="1"/>
          <p:nvPr/>
        </p:nvSpPr>
        <p:spPr>
          <a:xfrm>
            <a:off x="3720719" y="16117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64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D43D9D-A2C6-8DB5-7C33-BA53DCA5CDE0}"/>
              </a:ext>
            </a:extLst>
          </p:cNvPr>
          <p:cNvSpPr txBox="1"/>
          <p:nvPr/>
        </p:nvSpPr>
        <p:spPr>
          <a:xfrm>
            <a:off x="5006108" y="267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128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B1B88-7B4E-4684-EE52-68F43B012BAF}"/>
              </a:ext>
            </a:extLst>
          </p:cNvPr>
          <p:cNvSpPr txBox="1"/>
          <p:nvPr/>
        </p:nvSpPr>
        <p:spPr>
          <a:xfrm>
            <a:off x="9060881" y="515395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(384,288)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057B95-BE67-7F69-F2E2-189859927FF9}"/>
              </a:ext>
            </a:extLst>
          </p:cNvPr>
          <p:cNvSpPr txBox="1"/>
          <p:nvPr/>
        </p:nvSpPr>
        <p:spPr>
          <a:xfrm>
            <a:off x="4889086" y="366683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(63,127)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70063-7B92-42F9-097B-25F3F601644D}"/>
              </a:ext>
            </a:extLst>
          </p:cNvPr>
          <p:cNvSpPr/>
          <p:nvPr/>
        </p:nvSpPr>
        <p:spPr>
          <a:xfrm>
            <a:off x="4719781" y="3334326"/>
            <a:ext cx="286327" cy="332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0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878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3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949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根據縮放的倍數產生縮放圖的像素座標 </a:t>
            </a:r>
            <a:r>
              <a:rPr lang="en-US" altLang="zh-TW" dirty="0"/>
              <a:t>,</a:t>
            </a:r>
            <a:r>
              <a:rPr lang="zh-TW" altLang="en-US" dirty="0"/>
              <a:t>並根據原圖的像素座標的</a:t>
            </a:r>
            <a:r>
              <a:rPr lang="en-US" altLang="zh-TW" dirty="0" err="1"/>
              <a:t>rgb</a:t>
            </a:r>
            <a:r>
              <a:rPr lang="zh-TW" altLang="en-US" dirty="0"/>
              <a:t>像素值對應是否可以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18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6611155" y="1089240"/>
            <a:ext cx="5633434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一月：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2025/1/3~2024/1/8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Demo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51353-74C2-2223-B594-C25D43E93442}"/>
              </a:ext>
            </a:extLst>
          </p:cNvPr>
          <p:cNvSpPr txBox="1">
            <a:spLocks/>
          </p:cNvSpPr>
          <p:nvPr/>
        </p:nvSpPr>
        <p:spPr>
          <a:xfrm>
            <a:off x="1042116" y="1182532"/>
            <a:ext cx="5633434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需求分析、</a:t>
            </a:r>
            <a:r>
              <a:rPr lang="en-US" altLang="zh-TW" dirty="0"/>
              <a:t>breakdown</a:t>
            </a:r>
          </a:p>
          <a:p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2024/12/6~2024/12/12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2024/12/13~2024/12/19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修改架構圖、</a:t>
            </a:r>
            <a:r>
              <a:rPr lang="en-US" altLang="zh-TW" dirty="0"/>
              <a:t>API</a:t>
            </a:r>
          </a:p>
          <a:p>
            <a:pPr marL="285750" lvl="1" indent="-285750"/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2024/12/21~2024/12/26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修改</a:t>
            </a:r>
            <a:r>
              <a:rPr lang="en-US" altLang="zh-TW" dirty="0"/>
              <a:t>API</a:t>
            </a:r>
          </a:p>
          <a:p>
            <a:pPr marL="0" lvl="1" indent="0">
              <a:buNone/>
            </a:pPr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2024/12/27~2025/1/2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UNIT TEST</a:t>
            </a:r>
          </a:p>
          <a:p>
            <a:pPr marL="285750" lvl="1" indent="-285750"/>
            <a:endParaRPr lang="en-US" altLang="zh-TW" b="1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D718-9534-A086-C5DE-A90A4A15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C9FD-240F-326C-4292-85DE039E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預計進度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6F9D6F-FCBE-215B-AFB3-8F92FAA424F3}"/>
              </a:ext>
            </a:extLst>
          </p:cNvPr>
          <p:cNvSpPr txBox="1"/>
          <p:nvPr/>
        </p:nvSpPr>
        <p:spPr>
          <a:xfrm>
            <a:off x="1117597" y="1671781"/>
            <a:ext cx="390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12/19~12/26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載入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檔案並讀取顯示於模擬波型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E087EE-8629-2BF0-FAC6-E25707B3C4E0}"/>
              </a:ext>
            </a:extLst>
          </p:cNvPr>
          <p:cNvSpPr txBox="1"/>
          <p:nvPr/>
        </p:nvSpPr>
        <p:spPr>
          <a:xfrm>
            <a:off x="1117597" y="2662596"/>
            <a:ext cx="51446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12/26~1/2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比對波型輸出的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檔是否和原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檔案做比較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圖片進行縮放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(resize)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存放圖片和座標改為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47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5B3E0-95B6-F701-6923-383F3B86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E399C-174D-ED24-A613-035FA4D01D79}"/>
              </a:ext>
            </a:extLst>
          </p:cNvPr>
          <p:cNvSpPr/>
          <p:nvPr/>
        </p:nvSpPr>
        <p:spPr>
          <a:xfrm>
            <a:off x="2324911" y="1838528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8B895A-F5FF-D6FB-C87D-3295565C265B}"/>
              </a:ext>
            </a:extLst>
          </p:cNvPr>
          <p:cNvSpPr txBox="1"/>
          <p:nvPr/>
        </p:nvSpPr>
        <p:spPr>
          <a:xfrm>
            <a:off x="2354094" y="2120950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Resize(64x128)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E5572F4-2590-E2EF-B217-7CA19A48074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71600" y="2295728"/>
            <a:ext cx="953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4516F3-3C7A-215E-5FA6-B84BD71FF4AF}"/>
              </a:ext>
            </a:extLst>
          </p:cNvPr>
          <p:cNvSpPr txBox="1"/>
          <p:nvPr/>
        </p:nvSpPr>
        <p:spPr>
          <a:xfrm>
            <a:off x="616585" y="2111062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0ED7C3-7B2D-7D64-1DAD-BB4E3DA311EE}"/>
              </a:ext>
            </a:extLst>
          </p:cNvPr>
          <p:cNvCxnSpPr>
            <a:cxnSpLocks/>
          </p:cNvCxnSpPr>
          <p:nvPr/>
        </p:nvCxnSpPr>
        <p:spPr>
          <a:xfrm>
            <a:off x="3891064" y="2302213"/>
            <a:ext cx="153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421B6C5-CC8E-8BEC-9931-A1137A792CAF}"/>
              </a:ext>
            </a:extLst>
          </p:cNvPr>
          <p:cNvSpPr txBox="1"/>
          <p:nvPr/>
        </p:nvSpPr>
        <p:spPr>
          <a:xfrm>
            <a:off x="3952890" y="1861706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 image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1FB3F7-8220-38D3-DAC9-C9DCD597301E}"/>
              </a:ext>
            </a:extLst>
          </p:cNvPr>
          <p:cNvSpPr/>
          <p:nvPr/>
        </p:nvSpPr>
        <p:spPr>
          <a:xfrm>
            <a:off x="5457217" y="187727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201984-B566-FDD4-68FD-0E16F268D210}"/>
              </a:ext>
            </a:extLst>
          </p:cNvPr>
          <p:cNvSpPr txBox="1"/>
          <p:nvPr/>
        </p:nvSpPr>
        <p:spPr>
          <a:xfrm>
            <a:off x="5917127" y="21498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灰階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AA11B9E-03ED-5FFF-E1B1-460B22568DC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23370" y="2334479"/>
            <a:ext cx="1507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2B5C38-8CB1-8ACA-20EC-8EEBDD61DD45}"/>
              </a:ext>
            </a:extLst>
          </p:cNvPr>
          <p:cNvSpPr txBox="1"/>
          <p:nvPr/>
        </p:nvSpPr>
        <p:spPr>
          <a:xfrm>
            <a:off x="7139112" y="1913266"/>
            <a:ext cx="117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EDDA3E-934F-329D-9AAD-D2100E28F53E}"/>
              </a:ext>
            </a:extLst>
          </p:cNvPr>
          <p:cNvSpPr/>
          <p:nvPr/>
        </p:nvSpPr>
        <p:spPr>
          <a:xfrm>
            <a:off x="8531157" y="1861706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3BEFC3-2FB0-80E8-17F7-C2C0D950C986}"/>
              </a:ext>
            </a:extLst>
          </p:cNvPr>
          <p:cNvSpPr txBox="1"/>
          <p:nvPr/>
        </p:nvSpPr>
        <p:spPr>
          <a:xfrm>
            <a:off x="8860006" y="2159541"/>
            <a:ext cx="90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Pyserial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E2C9ECB-E068-B6C6-AA86-FFDA7C064B4E}"/>
              </a:ext>
            </a:extLst>
          </p:cNvPr>
          <p:cNvCxnSpPr>
            <a:stCxn id="18" idx="2"/>
          </p:cNvCxnSpPr>
          <p:nvPr/>
        </p:nvCxnSpPr>
        <p:spPr>
          <a:xfrm flipH="1">
            <a:off x="9314233" y="2776106"/>
            <a:ext cx="1" cy="130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FF282C-902E-414F-8B33-57203AFC163C}"/>
              </a:ext>
            </a:extLst>
          </p:cNvPr>
          <p:cNvSpPr txBox="1"/>
          <p:nvPr/>
        </p:nvSpPr>
        <p:spPr>
          <a:xfrm>
            <a:off x="7612742" y="318579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value(</a:t>
            </a:r>
            <a:r>
              <a:rPr lang="en-US" altLang="zh-TW" dirty="0" err="1"/>
              <a:t>uart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E15E7A-9F33-0112-F7C4-E2FDA28E9199}"/>
              </a:ext>
            </a:extLst>
          </p:cNvPr>
          <p:cNvSpPr/>
          <p:nvPr/>
        </p:nvSpPr>
        <p:spPr>
          <a:xfrm>
            <a:off x="8537182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AA72CE-40AC-C699-45CB-2A71338CDEF5}"/>
              </a:ext>
            </a:extLst>
          </p:cNvPr>
          <p:cNvSpPr txBox="1"/>
          <p:nvPr/>
        </p:nvSpPr>
        <p:spPr>
          <a:xfrm>
            <a:off x="9101122" y="447536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A5AE8-2E8F-6A62-8B6D-7E8533CEE3DC}"/>
              </a:ext>
            </a:extLst>
          </p:cNvPr>
          <p:cNvSpPr/>
          <p:nvPr/>
        </p:nvSpPr>
        <p:spPr>
          <a:xfrm>
            <a:off x="6356035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8D714E-DF06-FD19-8EFB-70824DA08DE0}"/>
              </a:ext>
            </a:extLst>
          </p:cNvPr>
          <p:cNvSpPr txBox="1"/>
          <p:nvPr/>
        </p:nvSpPr>
        <p:spPr>
          <a:xfrm>
            <a:off x="6825564" y="450518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4A770E8-CEF8-EA3C-C259-FCE299077B0B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 flipH="1">
            <a:off x="7922188" y="4660029"/>
            <a:ext cx="614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308A640-19C0-4A6A-6980-28B1601BA4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4829947" y="4660028"/>
            <a:ext cx="1483981" cy="1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CAF00B1-A7EC-C61B-E9A9-A70B323980EC}"/>
              </a:ext>
            </a:extLst>
          </p:cNvPr>
          <p:cNvSpPr/>
          <p:nvPr/>
        </p:nvSpPr>
        <p:spPr>
          <a:xfrm>
            <a:off x="3263794" y="4217580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BF57A77-6BE8-3129-674D-53F0AE008C1C}"/>
              </a:ext>
            </a:extLst>
          </p:cNvPr>
          <p:cNvSpPr txBox="1"/>
          <p:nvPr/>
        </p:nvSpPr>
        <p:spPr>
          <a:xfrm>
            <a:off x="3888441" y="44987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A2CB49C-657B-A898-A2CF-CD99C973284D}"/>
              </a:ext>
            </a:extLst>
          </p:cNvPr>
          <p:cNvSpPr txBox="1"/>
          <p:nvPr/>
        </p:nvSpPr>
        <p:spPr>
          <a:xfrm>
            <a:off x="4787840" y="4217580"/>
            <a:ext cx="18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92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29F4F-B703-5912-90F2-9E7A50BC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電路圖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A9EB2C-764D-4A62-B32C-A0686601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8" y="1802891"/>
            <a:ext cx="9516894" cy="41178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257C9-C89C-AF4A-D875-B602EA8800C6}"/>
              </a:ext>
            </a:extLst>
          </p:cNvPr>
          <p:cNvSpPr/>
          <p:nvPr/>
        </p:nvSpPr>
        <p:spPr>
          <a:xfrm>
            <a:off x="1313233" y="1322962"/>
            <a:ext cx="7169285" cy="49221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16295-5699-D4C9-998B-271FA3FFF974}"/>
              </a:ext>
            </a:extLst>
          </p:cNvPr>
          <p:cNvSpPr txBox="1"/>
          <p:nvPr/>
        </p:nvSpPr>
        <p:spPr>
          <a:xfrm>
            <a:off x="742020" y="325860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EDA981-4B44-A94E-D333-000AC8EF4E1D}"/>
              </a:ext>
            </a:extLst>
          </p:cNvPr>
          <p:cNvSpPr/>
          <p:nvPr/>
        </p:nvSpPr>
        <p:spPr>
          <a:xfrm>
            <a:off x="8576555" y="1322962"/>
            <a:ext cx="2302212" cy="492219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C35F97-FE60-7E6F-E4E6-309F958CB6CB}"/>
              </a:ext>
            </a:extLst>
          </p:cNvPr>
          <p:cNvSpPr txBox="1"/>
          <p:nvPr/>
        </p:nvSpPr>
        <p:spPr>
          <a:xfrm>
            <a:off x="11076299" y="30596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90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0CBAE-0F9A-FC2F-529C-C23FF551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C28A2-4E88-C026-037E-FE20692D9661}"/>
              </a:ext>
            </a:extLst>
          </p:cNvPr>
          <p:cNvSpPr/>
          <p:nvPr/>
        </p:nvSpPr>
        <p:spPr>
          <a:xfrm>
            <a:off x="1196503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0CEFA9-A2DC-8C09-5F0D-DC100B4FAE0C}"/>
              </a:ext>
            </a:extLst>
          </p:cNvPr>
          <p:cNvSpPr txBox="1"/>
          <p:nvPr/>
        </p:nvSpPr>
        <p:spPr>
          <a:xfrm>
            <a:off x="1531537" y="1760866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439EE52-ECF7-03CA-8D98-F6C11E2DBF11}"/>
              </a:ext>
            </a:extLst>
          </p:cNvPr>
          <p:cNvCxnSpPr/>
          <p:nvPr/>
        </p:nvCxnSpPr>
        <p:spPr>
          <a:xfrm>
            <a:off x="1381328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E3AC9AB-9259-1829-506D-6906155769EA}"/>
              </a:ext>
            </a:extLst>
          </p:cNvPr>
          <p:cNvCxnSpPr/>
          <p:nvPr/>
        </p:nvCxnSpPr>
        <p:spPr>
          <a:xfrm>
            <a:off x="2739524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F342A41-C861-5DDB-9384-58A38C39F9B3}"/>
              </a:ext>
            </a:extLst>
          </p:cNvPr>
          <p:cNvSpPr/>
          <p:nvPr/>
        </p:nvSpPr>
        <p:spPr>
          <a:xfrm>
            <a:off x="1556427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AA3B59-755B-061E-65D3-6EF7FCAE9BDF}"/>
              </a:ext>
            </a:extLst>
          </p:cNvPr>
          <p:cNvSpPr/>
          <p:nvPr/>
        </p:nvSpPr>
        <p:spPr>
          <a:xfrm>
            <a:off x="1566154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9EE81C-D205-42E5-F03D-2A1A2EA13EDC}"/>
              </a:ext>
            </a:extLst>
          </p:cNvPr>
          <p:cNvSpPr/>
          <p:nvPr/>
        </p:nvSpPr>
        <p:spPr>
          <a:xfrm>
            <a:off x="1582584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5D0DFE-6AF1-8BD1-E1D7-49D796874A50}"/>
              </a:ext>
            </a:extLst>
          </p:cNvPr>
          <p:cNvSpPr txBox="1"/>
          <p:nvPr/>
        </p:nvSpPr>
        <p:spPr>
          <a:xfrm>
            <a:off x="1673529" y="2805939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6B72118-996D-A164-E815-857A8B41898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034270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6A593B4-DAF4-1FC4-6F05-6AB070470D3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043997" y="4263147"/>
            <a:ext cx="16430" cy="37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A0DB41-34C8-D716-17A3-5A9B7D32EA5D}"/>
              </a:ext>
            </a:extLst>
          </p:cNvPr>
          <p:cNvSpPr txBox="1"/>
          <p:nvPr/>
        </p:nvSpPr>
        <p:spPr>
          <a:xfrm>
            <a:off x="1744478" y="3837880"/>
            <a:ext cx="5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EB7F1EC-4B96-DA2A-9005-6F033C1ED993}"/>
              </a:ext>
            </a:extLst>
          </p:cNvPr>
          <p:cNvSpPr txBox="1"/>
          <p:nvPr/>
        </p:nvSpPr>
        <p:spPr>
          <a:xfrm>
            <a:off x="1675719" y="4717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C9C789-11E2-294D-CF3E-4C4B21D85CDF}"/>
              </a:ext>
            </a:extLst>
          </p:cNvPr>
          <p:cNvSpPr/>
          <p:nvPr/>
        </p:nvSpPr>
        <p:spPr>
          <a:xfrm>
            <a:off x="8334982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81A30E-A625-27F6-CC6D-AB3D040B99C4}"/>
              </a:ext>
            </a:extLst>
          </p:cNvPr>
          <p:cNvSpPr txBox="1"/>
          <p:nvPr/>
        </p:nvSpPr>
        <p:spPr>
          <a:xfrm>
            <a:off x="8892251" y="176086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FPGA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FEF7802-01A0-5EC9-F4B6-7276EC3CDDA8}"/>
              </a:ext>
            </a:extLst>
          </p:cNvPr>
          <p:cNvCxnSpPr/>
          <p:nvPr/>
        </p:nvCxnSpPr>
        <p:spPr>
          <a:xfrm>
            <a:off x="8519807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A29E096-688F-A92C-E159-C019B1E41E71}"/>
              </a:ext>
            </a:extLst>
          </p:cNvPr>
          <p:cNvCxnSpPr/>
          <p:nvPr/>
        </p:nvCxnSpPr>
        <p:spPr>
          <a:xfrm>
            <a:off x="9878003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CA580B3-4AE0-A84D-5814-AA18310973D8}"/>
              </a:ext>
            </a:extLst>
          </p:cNvPr>
          <p:cNvSpPr/>
          <p:nvPr/>
        </p:nvSpPr>
        <p:spPr>
          <a:xfrm>
            <a:off x="8694906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14CC82-F274-C731-3DAE-9B0AA29FE0C9}"/>
              </a:ext>
            </a:extLst>
          </p:cNvPr>
          <p:cNvSpPr/>
          <p:nvPr/>
        </p:nvSpPr>
        <p:spPr>
          <a:xfrm>
            <a:off x="8704633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96BFE0-D29C-534B-D3FB-71C60B0184C0}"/>
              </a:ext>
            </a:extLst>
          </p:cNvPr>
          <p:cNvSpPr/>
          <p:nvPr/>
        </p:nvSpPr>
        <p:spPr>
          <a:xfrm>
            <a:off x="8721063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C2BB6DF-4EAE-2FBE-3EF1-15F35F8D0EDD}"/>
              </a:ext>
            </a:extLst>
          </p:cNvPr>
          <p:cNvSpPr txBox="1"/>
          <p:nvPr/>
        </p:nvSpPr>
        <p:spPr>
          <a:xfrm>
            <a:off x="8972212" y="280593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BB75C-07D2-1A7B-B2CA-969DC891D785}"/>
              </a:ext>
            </a:extLst>
          </p:cNvPr>
          <p:cNvSpPr txBox="1"/>
          <p:nvPr/>
        </p:nvSpPr>
        <p:spPr>
          <a:xfrm>
            <a:off x="8882957" y="383788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0EDABE6-B3F4-B753-C17A-CBA13DEAB1EF}"/>
              </a:ext>
            </a:extLst>
          </p:cNvPr>
          <p:cNvSpPr txBox="1"/>
          <p:nvPr/>
        </p:nvSpPr>
        <p:spPr>
          <a:xfrm>
            <a:off x="8979613" y="469814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5C5E6E3-46A7-4E0B-C271-1C16E6DF934C}"/>
              </a:ext>
            </a:extLst>
          </p:cNvPr>
          <p:cNvCxnSpPr>
            <a:stCxn id="19" idx="3"/>
            <a:endCxn id="26" idx="1"/>
          </p:cNvCxnSpPr>
          <p:nvPr/>
        </p:nvCxnSpPr>
        <p:spPr>
          <a:xfrm>
            <a:off x="2552882" y="4901771"/>
            <a:ext cx="616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454D21-90FE-A8EF-B94C-BF8958C3884B}"/>
              </a:ext>
            </a:extLst>
          </p:cNvPr>
          <p:cNvSpPr txBox="1"/>
          <p:nvPr/>
        </p:nvSpPr>
        <p:spPr>
          <a:xfrm>
            <a:off x="5080846" y="445235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UART</a:t>
            </a:r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BB59229-C15E-373F-7C1B-929D72730ACC}"/>
              </a:ext>
            </a:extLst>
          </p:cNvPr>
          <p:cNvCxnSpPr>
            <a:stCxn id="31" idx="0"/>
            <a:endCxn id="25" idx="2"/>
          </p:cNvCxnSpPr>
          <p:nvPr/>
        </p:nvCxnSpPr>
        <p:spPr>
          <a:xfrm flipH="1" flipV="1">
            <a:off x="9182476" y="4263147"/>
            <a:ext cx="1680" cy="43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46A4BD4-C65F-5B18-5599-63B3BAA4616B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H="1" flipV="1">
            <a:off x="9172749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0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6E870-5C02-A9A6-E7D5-6472C445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圖片縮小和灰階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4FC403-6003-E6F9-07B4-92E38E1B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78" y="1724639"/>
            <a:ext cx="6541844" cy="3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7D3E2-CCCA-D2AF-A874-4F300A6D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資料傳送測試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75A41E-815B-8F51-4127-BC9471FA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69" y="1867670"/>
            <a:ext cx="7148671" cy="19527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BBBC45E-A8F6-99BD-64B5-BC4F60D797F9}"/>
              </a:ext>
            </a:extLst>
          </p:cNvPr>
          <p:cNvSpPr txBox="1"/>
          <p:nvPr/>
        </p:nvSpPr>
        <p:spPr>
          <a:xfrm flipH="1">
            <a:off x="1236571" y="1322962"/>
            <a:ext cx="308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資料輸出</a:t>
            </a:r>
            <a:r>
              <a:rPr lang="en-US" altLang="zh-TW" dirty="0"/>
              <a:t>64x128</a:t>
            </a:r>
            <a:r>
              <a:rPr lang="zh-TW" altLang="en-US" dirty="0"/>
              <a:t>筆的像素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F84341-A3A5-30C5-C23A-D862F25564A2}"/>
              </a:ext>
            </a:extLst>
          </p:cNvPr>
          <p:cNvSpPr/>
          <p:nvPr/>
        </p:nvSpPr>
        <p:spPr>
          <a:xfrm>
            <a:off x="1236571" y="3429000"/>
            <a:ext cx="1906622" cy="65175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1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49DD-D95D-F65C-A457-93318F23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UART</a:t>
            </a:r>
            <a:r>
              <a:rPr lang="zh-TW" altLang="en-US" dirty="0"/>
              <a:t>資料傳輸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10" name="newppt">
            <a:hlinkClick r:id="" action="ppaction://media"/>
            <a:extLst>
              <a:ext uri="{FF2B5EF4-FFF2-40B4-BE49-F238E27FC236}">
                <a16:creationId xmlns:a16="http://schemas.microsoft.com/office/drawing/2014/main" id="{E397B61C-E583-DFB8-D5B2-90CAB9DE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876" y="1822233"/>
            <a:ext cx="7023364" cy="39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3AFA-91BD-0A38-B5D3-ADDC64C9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962DB-DE1C-4365-D6A6-6ABC6CDE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A13C02-E081-A1AB-5E9B-82ECCE281B93}"/>
              </a:ext>
            </a:extLst>
          </p:cNvPr>
          <p:cNvSpPr txBox="1"/>
          <p:nvPr/>
        </p:nvSpPr>
        <p:spPr>
          <a:xfrm>
            <a:off x="163799" y="1751469"/>
            <a:ext cx="112223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 測試</a:t>
            </a:r>
            <a:r>
              <a:rPr lang="en-US" altLang="zh-TW" dirty="0" err="1"/>
              <a:t>ddr</a:t>
            </a:r>
            <a:r>
              <a:rPr lang="zh-TW" altLang="en-US" dirty="0"/>
              <a:t>存入的資料是否一樣 試著把</a:t>
            </a:r>
            <a:r>
              <a:rPr lang="en-US" altLang="zh-TW" dirty="0"/>
              <a:t>python</a:t>
            </a:r>
            <a:r>
              <a:rPr lang="zh-TW" altLang="en-US" dirty="0"/>
              <a:t>端的輸出弄成</a:t>
            </a:r>
            <a:r>
              <a:rPr lang="en-US" altLang="zh-TW" dirty="0"/>
              <a:t>csv</a:t>
            </a:r>
            <a:r>
              <a:rPr lang="zh-TW" altLang="en-US" dirty="0"/>
              <a:t>檔案 將</a:t>
            </a:r>
            <a:r>
              <a:rPr lang="en-US" altLang="zh-TW" dirty="0" err="1"/>
              <a:t>sdk</a:t>
            </a:r>
            <a:r>
              <a:rPr lang="zh-TW" altLang="en-US" dirty="0"/>
              <a:t>的</a:t>
            </a:r>
            <a:r>
              <a:rPr lang="en-US" altLang="zh-TW" dirty="0"/>
              <a:t>comport</a:t>
            </a:r>
            <a:r>
              <a:rPr lang="zh-TW" altLang="en-US" dirty="0"/>
              <a:t>資料全選複製觀察 是否一樣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遇到的問題是</a:t>
            </a:r>
            <a:r>
              <a:rPr lang="en-US" altLang="zh-TW" dirty="0"/>
              <a:t>:</a:t>
            </a:r>
            <a:r>
              <a:rPr lang="en-US" altLang="zh-TW" dirty="0" err="1"/>
              <a:t>sdk</a:t>
            </a:r>
            <a:r>
              <a:rPr lang="zh-TW" altLang="en-US" dirty="0"/>
              <a:t>變成</a:t>
            </a:r>
            <a:r>
              <a:rPr lang="en-US" altLang="zh-TW" dirty="0"/>
              <a:t>16 </a:t>
            </a:r>
            <a:r>
              <a:rPr lang="zh-TW" altLang="en-US" dirty="0"/>
              <a:t>進制 解決方法</a:t>
            </a:r>
            <a:r>
              <a:rPr lang="en-US" altLang="zh-TW" dirty="0"/>
              <a:t>:</a:t>
            </a:r>
            <a:r>
              <a:rPr lang="zh-TW" altLang="en-US" dirty="0"/>
              <a:t>拿掉輸出的</a:t>
            </a:r>
            <a:r>
              <a:rPr lang="en-US" altLang="zh-TW" dirty="0"/>
              <a:t>16</a:t>
            </a:r>
            <a:r>
              <a:rPr lang="zh-TW" altLang="en-US" dirty="0"/>
              <a:t>進制換算符號</a:t>
            </a:r>
            <a:r>
              <a:rPr lang="en-US" altLang="zh-TW" dirty="0"/>
              <a:t>%x)</a:t>
            </a:r>
          </a:p>
          <a:p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視窗無畫面或亂碼</a:t>
            </a:r>
            <a:r>
              <a:rPr lang="en-US" altLang="zh-TW" dirty="0"/>
              <a:t>(</a:t>
            </a:r>
            <a:r>
              <a:rPr lang="zh-TW" altLang="en-US" dirty="0"/>
              <a:t>調整鮑率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3 </a:t>
            </a:r>
            <a:r>
              <a:rPr lang="en-US" altLang="zh-TW" dirty="0" err="1"/>
              <a:t>ddr</a:t>
            </a:r>
            <a:r>
              <a:rPr lang="zh-TW" altLang="en-US" dirty="0"/>
              <a:t>沒初始化會導致數據沒有更新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 </a:t>
            </a:r>
            <a:r>
              <a:rPr lang="zh-TW" altLang="en-US" dirty="0"/>
              <a:t>載入</a:t>
            </a:r>
            <a:r>
              <a:rPr lang="en-US" altLang="zh-TW" dirty="0" err="1"/>
              <a:t>ddr</a:t>
            </a:r>
            <a:r>
              <a:rPr lang="zh-TW" altLang="en-US" dirty="0"/>
              <a:t>的值跟輸入不一樣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AF6C23A-0FE8-B270-53BC-86B7C7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1" y="2920705"/>
            <a:ext cx="7077389" cy="30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C9C1-CEDE-D67C-76C6-E1B7BA95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D7E7D7-9D65-5F98-3874-4C194F8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52" y="1391053"/>
            <a:ext cx="8199096" cy="445527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E6B8601-994E-43FB-8A9A-65A3468A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13DE5EA-7BFF-1551-63BB-6CFB1C8B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原先架構</a:t>
            </a:r>
          </a:p>
        </p:txBody>
      </p:sp>
    </p:spTree>
    <p:extLst>
      <p:ext uri="{BB962C8B-B14F-4D97-AF65-F5344CB8AC3E}">
        <p14:creationId xmlns:p14="http://schemas.microsoft.com/office/powerpoint/2010/main" val="3376464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DB6FE-2F03-2393-9B31-4A3307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分析</a:t>
            </a:r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292AE94-5AF4-F021-867C-CE8F554BBD4B}"/>
              </a:ext>
            </a:extLst>
          </p:cNvPr>
          <p:cNvSpPr/>
          <p:nvPr/>
        </p:nvSpPr>
        <p:spPr>
          <a:xfrm>
            <a:off x="2170526" y="3337705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28E18101-119A-A90D-5D28-8861FF2CE67D}"/>
              </a:ext>
            </a:extLst>
          </p:cNvPr>
          <p:cNvSpPr/>
          <p:nvPr/>
        </p:nvSpPr>
        <p:spPr>
          <a:xfrm>
            <a:off x="5421642" y="3238519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5F44FA3-2237-2748-D5DF-01A83D1F7C8E}"/>
              </a:ext>
            </a:extLst>
          </p:cNvPr>
          <p:cNvSpPr/>
          <p:nvPr/>
        </p:nvSpPr>
        <p:spPr>
          <a:xfrm>
            <a:off x="8979624" y="3238883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A76B29-F663-2CF7-8F07-F60D7F25FC7D}"/>
              </a:ext>
            </a:extLst>
          </p:cNvPr>
          <p:cNvSpPr txBox="1"/>
          <p:nvPr/>
        </p:nvSpPr>
        <p:spPr>
          <a:xfrm>
            <a:off x="9336292" y="4410240"/>
            <a:ext cx="45633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A:Preprocessing (</a:t>
            </a:r>
            <a:r>
              <a:rPr lang="zh-TW" altLang="en-US" sz="1100" dirty="0"/>
              <a:t>前處理</a:t>
            </a:r>
            <a:r>
              <a:rPr lang="en-US" altLang="zh-TW" sz="1100" dirty="0"/>
              <a:t>)</a:t>
            </a:r>
            <a:r>
              <a:rPr lang="zh-TW" altLang="en-US" sz="1100" dirty="0"/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軟體做運算</a:t>
            </a:r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/>
              <a:t>B:Calculate Gradient Images</a:t>
            </a:r>
            <a:r>
              <a:rPr lang="zh-TW" altLang="en-US" sz="1100" dirty="0"/>
              <a:t> </a:t>
            </a:r>
            <a:r>
              <a:rPr lang="en-US" altLang="zh-TW" sz="1100" dirty="0"/>
              <a:t>SOBEL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計算梯度影像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C:Calculate Histogram of Gradients</a:t>
            </a:r>
          </a:p>
          <a:p>
            <a:r>
              <a:rPr lang="en-US" altLang="zh-TW" sz="1100" dirty="0"/>
              <a:t> (</a:t>
            </a:r>
            <a:r>
              <a:rPr lang="zh-TW" altLang="en-US" sz="1100" dirty="0"/>
              <a:t>梯度方向直方圖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D:Block Normalization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區塊正規化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E:Calculate HOG Feature Vector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生成 </a:t>
            </a:r>
            <a:r>
              <a:rPr lang="en-US" altLang="zh-TW" sz="1100" dirty="0"/>
              <a:t>HOG </a:t>
            </a:r>
            <a:r>
              <a:rPr lang="zh-TW" altLang="en-US" sz="1100" dirty="0"/>
              <a:t>特徵向量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6ACC47-79BE-A236-642B-8F040FEBD290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2972783" y="3327204"/>
            <a:ext cx="436305" cy="41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8F30EC30-0E45-1D8E-9D40-7B25977881EA}"/>
              </a:ext>
            </a:extLst>
          </p:cNvPr>
          <p:cNvSpPr/>
          <p:nvPr/>
        </p:nvSpPr>
        <p:spPr>
          <a:xfrm>
            <a:off x="3409088" y="305720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A94E0E28-8914-1B6E-B01F-C16F55EECE55}"/>
              </a:ext>
            </a:extLst>
          </p:cNvPr>
          <p:cNvSpPr/>
          <p:nvPr/>
        </p:nvSpPr>
        <p:spPr>
          <a:xfrm>
            <a:off x="3392076" y="3796001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x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B3888A43-2B83-3E89-C848-C18EED736141}"/>
              </a:ext>
            </a:extLst>
          </p:cNvPr>
          <p:cNvSpPr/>
          <p:nvPr/>
        </p:nvSpPr>
        <p:spPr>
          <a:xfrm>
            <a:off x="4420723" y="379694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TW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7EBD5E71-A57A-0072-3544-A79B5C13F693}"/>
              </a:ext>
            </a:extLst>
          </p:cNvPr>
          <p:cNvSpPr/>
          <p:nvPr/>
        </p:nvSpPr>
        <p:spPr>
          <a:xfrm>
            <a:off x="4408458" y="3061432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44356802-ECB0-8582-8CD8-A2AEB01B5BE2}"/>
              </a:ext>
            </a:extLst>
          </p:cNvPr>
          <p:cNvCxnSpPr>
            <a:cxnSpLocks/>
            <a:stCxn id="54" idx="6"/>
            <a:endCxn id="60" idx="1"/>
          </p:cNvCxnSpPr>
          <p:nvPr/>
        </p:nvCxnSpPr>
        <p:spPr>
          <a:xfrm>
            <a:off x="3949088" y="3327204"/>
            <a:ext cx="550716" cy="5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7D2B4B-1CA5-1F44-365D-233C50006CCB}"/>
              </a:ext>
            </a:extLst>
          </p:cNvPr>
          <p:cNvCxnSpPr>
            <a:cxnSpLocks/>
            <a:stCxn id="59" idx="6"/>
            <a:endCxn id="62" idx="3"/>
          </p:cNvCxnSpPr>
          <p:nvPr/>
        </p:nvCxnSpPr>
        <p:spPr>
          <a:xfrm flipV="1">
            <a:off x="3932076" y="3522351"/>
            <a:ext cx="555463" cy="54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6B514D9-1F87-C7E0-5E77-E6AB053B9F37}"/>
              </a:ext>
            </a:extLst>
          </p:cNvPr>
          <p:cNvCxnSpPr>
            <a:stCxn id="54" idx="6"/>
            <a:endCxn id="62" idx="2"/>
          </p:cNvCxnSpPr>
          <p:nvPr/>
        </p:nvCxnSpPr>
        <p:spPr>
          <a:xfrm>
            <a:off x="3949088" y="3327204"/>
            <a:ext cx="459370" cy="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374F434-2C7D-2C51-E9E8-268D62693C0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935999" y="4065458"/>
            <a:ext cx="484724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D8CB31D-A4BB-7215-0C2A-C24188CCF6BD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4948458" y="3331432"/>
            <a:ext cx="473184" cy="3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00490F4-C5BE-D9F6-3419-70BDA5C70D8D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>
          <a:xfrm flipV="1">
            <a:off x="4960723" y="3639647"/>
            <a:ext cx="460919" cy="42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F46EB80-4EB0-AD91-E294-32DF1613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39" y="4733596"/>
            <a:ext cx="1245748" cy="97324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7E957-FAE7-8620-BD88-785FB4B7F2F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72783" y="3738833"/>
            <a:ext cx="419293" cy="3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15251508-1B19-378E-E8D0-2457DCA5ED81}"/>
              </a:ext>
            </a:extLst>
          </p:cNvPr>
          <p:cNvSpPr/>
          <p:nvPr/>
        </p:nvSpPr>
        <p:spPr>
          <a:xfrm>
            <a:off x="7223269" y="3372339"/>
            <a:ext cx="540000" cy="5400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</a:t>
            </a:r>
            <a:r>
              <a:rPr lang="en-US" altLang="zh-TW" sz="900" dirty="0">
                <a:solidFill>
                  <a:schemeClr val="tx1"/>
                </a:solidFill>
              </a:rPr>
              <a:t>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CE64681-73F6-01E6-BCBA-5D812D96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43" r="56279"/>
          <a:stretch/>
        </p:blipFill>
        <p:spPr>
          <a:xfrm>
            <a:off x="7008453" y="5220216"/>
            <a:ext cx="1164992" cy="6329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43B59-8F92-1333-0423-E7E082C6B210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6223899" y="3639647"/>
            <a:ext cx="999370" cy="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52666DD-E123-6429-C151-11DC7C8D411E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7763269" y="3640011"/>
            <a:ext cx="1216355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9C037B41-B646-B36F-C246-6E69C09E688C}"/>
              </a:ext>
            </a:extLst>
          </p:cNvPr>
          <p:cNvSpPr/>
          <p:nvPr/>
        </p:nvSpPr>
        <p:spPr>
          <a:xfrm>
            <a:off x="2153481" y="1800288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030B35C2-4429-7D1A-45FC-ADB0CF7EB53E}"/>
              </a:ext>
            </a:extLst>
          </p:cNvPr>
          <p:cNvSpPr/>
          <p:nvPr/>
        </p:nvSpPr>
        <p:spPr>
          <a:xfrm>
            <a:off x="5421642" y="1796613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9322986D-DCB8-E5CE-2880-F4EF43DF204B}"/>
              </a:ext>
            </a:extLst>
          </p:cNvPr>
          <p:cNvSpPr/>
          <p:nvPr/>
        </p:nvSpPr>
        <p:spPr>
          <a:xfrm>
            <a:off x="8979624" y="1790018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5C913924-E50F-924A-CC2F-69C033A4C171}"/>
              </a:ext>
            </a:extLst>
          </p:cNvPr>
          <p:cNvCxnSpPr>
            <a:cxnSpLocks/>
            <a:stCxn id="130" idx="6"/>
            <a:endCxn id="106" idx="2"/>
          </p:cNvCxnSpPr>
          <p:nvPr/>
        </p:nvCxnSpPr>
        <p:spPr>
          <a:xfrm flipV="1">
            <a:off x="7819215" y="2191146"/>
            <a:ext cx="1160409" cy="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圖: 接點 128">
            <a:extLst>
              <a:ext uri="{FF2B5EF4-FFF2-40B4-BE49-F238E27FC236}">
                <a16:creationId xmlns:a16="http://schemas.microsoft.com/office/drawing/2014/main" id="{A82B34B7-56F5-0A80-46D9-14D990963606}"/>
              </a:ext>
            </a:extLst>
          </p:cNvPr>
          <p:cNvSpPr/>
          <p:nvPr/>
        </p:nvSpPr>
        <p:spPr>
          <a:xfrm>
            <a:off x="3835567" y="1800288"/>
            <a:ext cx="802257" cy="802256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流程圖: 接點 129">
            <a:extLst>
              <a:ext uri="{FF2B5EF4-FFF2-40B4-BE49-F238E27FC236}">
                <a16:creationId xmlns:a16="http://schemas.microsoft.com/office/drawing/2014/main" id="{813BAF43-7CD6-1620-418A-AEB90ED8A62E}"/>
              </a:ext>
            </a:extLst>
          </p:cNvPr>
          <p:cNvSpPr/>
          <p:nvPr/>
        </p:nvSpPr>
        <p:spPr>
          <a:xfrm>
            <a:off x="7016958" y="1791320"/>
            <a:ext cx="802257" cy="802256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5C41381-7087-4955-5F8B-648C21D283FE}"/>
              </a:ext>
            </a:extLst>
          </p:cNvPr>
          <p:cNvCxnSpPr>
            <a:cxnSpLocks/>
            <a:stCxn id="104" idx="6"/>
            <a:endCxn id="129" idx="2"/>
          </p:cNvCxnSpPr>
          <p:nvPr/>
        </p:nvCxnSpPr>
        <p:spPr>
          <a:xfrm>
            <a:off x="2955738" y="2201416"/>
            <a:ext cx="87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764E7D9-86A5-E3EF-8089-47D19C51B926}"/>
              </a:ext>
            </a:extLst>
          </p:cNvPr>
          <p:cNvCxnSpPr>
            <a:cxnSpLocks/>
            <a:stCxn id="105" idx="6"/>
            <a:endCxn id="130" idx="2"/>
          </p:cNvCxnSpPr>
          <p:nvPr/>
        </p:nvCxnSpPr>
        <p:spPr>
          <a:xfrm flipV="1">
            <a:off x="6223899" y="2192448"/>
            <a:ext cx="793059" cy="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8EA1AF81-116C-A8B7-87C4-4C2BD65E0E6B}"/>
              </a:ext>
            </a:extLst>
          </p:cNvPr>
          <p:cNvCxnSpPr>
            <a:cxnSpLocks/>
            <a:stCxn id="129" idx="6"/>
            <a:endCxn id="105" idx="2"/>
          </p:cNvCxnSpPr>
          <p:nvPr/>
        </p:nvCxnSpPr>
        <p:spPr>
          <a:xfrm flipV="1">
            <a:off x="4637824" y="2197741"/>
            <a:ext cx="783818" cy="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C6FA682C-EF6D-A813-F15A-06EA6E7F3037}"/>
              </a:ext>
            </a:extLst>
          </p:cNvPr>
          <p:cNvSpPr txBox="1"/>
          <p:nvPr/>
        </p:nvSpPr>
        <p:spPr>
          <a:xfrm>
            <a:off x="6911270" y="4457016"/>
            <a:ext cx="13880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正規化前向量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正規化後向量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l-GR" sz="1200" dirty="0">
                <a:solidFill>
                  <a:schemeClr val="tx1"/>
                </a:solidFill>
              </a:rPr>
              <a:t>𝜀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latin typeface="+mj-ea"/>
                <a:ea typeface="+mj-ea"/>
              </a:rPr>
              <a:t>非零常數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A88D-5F2A-75FA-2E42-B5391B07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AEB06526-42A9-C367-75D2-E4FE218E56AB}"/>
              </a:ext>
            </a:extLst>
          </p:cNvPr>
          <p:cNvCxnSpPr>
            <a:cxnSpLocks/>
          </p:cNvCxnSpPr>
          <p:nvPr/>
        </p:nvCxnSpPr>
        <p:spPr>
          <a:xfrm flipV="1">
            <a:off x="1785486" y="3177623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DF9F176-82BD-BF16-E4EB-52C09ABE211F}"/>
              </a:ext>
            </a:extLst>
          </p:cNvPr>
          <p:cNvCxnSpPr>
            <a:cxnSpLocks/>
            <a:stCxn id="157" idx="3"/>
            <a:endCxn id="114" idx="1"/>
          </p:cNvCxnSpPr>
          <p:nvPr/>
        </p:nvCxnSpPr>
        <p:spPr>
          <a:xfrm>
            <a:off x="5101388" y="5075136"/>
            <a:ext cx="1" cy="65084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B8E0D8D9-A4EE-8094-DA01-41D3E625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MSC(TSPEC)</a:t>
            </a:r>
            <a:endParaRPr lang="zh-TW" altLang="en-US" dirty="0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4C48A6A0-60F5-3667-AE8C-108CAB9CB5C1}"/>
              </a:ext>
            </a:extLst>
          </p:cNvPr>
          <p:cNvCxnSpPr>
            <a:cxnSpLocks/>
          </p:cNvCxnSpPr>
          <p:nvPr/>
        </p:nvCxnSpPr>
        <p:spPr>
          <a:xfrm flipV="1">
            <a:off x="1774194" y="2691081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E2BF58-3A02-36F1-1FAC-B26EECC6EC3E}"/>
              </a:ext>
            </a:extLst>
          </p:cNvPr>
          <p:cNvSpPr/>
          <p:nvPr/>
        </p:nvSpPr>
        <p:spPr>
          <a:xfrm>
            <a:off x="911717" y="342588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Arctan_hog</a:t>
            </a:r>
            <a:endParaRPr lang="zh-TW" altLang="en-US" sz="11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45EE8DD-06F8-D956-E34F-E08CC7D9A6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773867" y="364654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圖: 程序 23">
            <a:extLst>
              <a:ext uri="{FF2B5EF4-FFF2-40B4-BE49-F238E27FC236}">
                <a16:creationId xmlns:a16="http://schemas.microsoft.com/office/drawing/2014/main" id="{7599176C-0F60-ECEB-A833-6940434094D2}"/>
              </a:ext>
            </a:extLst>
          </p:cNvPr>
          <p:cNvSpPr/>
          <p:nvPr/>
        </p:nvSpPr>
        <p:spPr>
          <a:xfrm>
            <a:off x="1992247" y="2528208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ROI</a:t>
            </a:r>
            <a:endParaRPr lang="zh-TW" altLang="en-US" sz="105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B4F348-1967-D184-78B3-063351046522}"/>
              </a:ext>
            </a:extLst>
          </p:cNvPr>
          <p:cNvSpPr/>
          <p:nvPr/>
        </p:nvSpPr>
        <p:spPr>
          <a:xfrm>
            <a:off x="911717" y="3899014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Histogram_hog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397A373-735A-9201-1141-0D218044AF6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773867" y="4119676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程序 26">
            <a:extLst>
              <a:ext uri="{FF2B5EF4-FFF2-40B4-BE49-F238E27FC236}">
                <a16:creationId xmlns:a16="http://schemas.microsoft.com/office/drawing/2014/main" id="{C5EFAC95-1063-0C64-B07D-D4A46A8BC2B7}"/>
              </a:ext>
            </a:extLst>
          </p:cNvPr>
          <p:cNvSpPr/>
          <p:nvPr/>
        </p:nvSpPr>
        <p:spPr>
          <a:xfrm>
            <a:off x="2767330" y="3015803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Magnitude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9299AA-5D93-D85C-238A-354161A6956C}"/>
              </a:ext>
            </a:extLst>
          </p:cNvPr>
          <p:cNvSpPr/>
          <p:nvPr/>
        </p:nvSpPr>
        <p:spPr>
          <a:xfrm>
            <a:off x="911717" y="4377336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F72897A-41D4-FC25-946B-B5167D967BB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3867" y="4597998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圖: 程序 29">
            <a:extLst>
              <a:ext uri="{FF2B5EF4-FFF2-40B4-BE49-F238E27FC236}">
                <a16:creationId xmlns:a16="http://schemas.microsoft.com/office/drawing/2014/main" id="{21E7A845-FFCB-58C4-0307-B06550D9C67C}"/>
              </a:ext>
            </a:extLst>
          </p:cNvPr>
          <p:cNvSpPr/>
          <p:nvPr/>
        </p:nvSpPr>
        <p:spPr>
          <a:xfrm>
            <a:off x="3542815" y="3971264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D5AA2F0-445B-4569-E680-A8CD0FA5B4FC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1992247" y="2173885"/>
            <a:ext cx="0" cy="39956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A68258-1C17-E8A9-13BC-27481BCB312D}"/>
              </a:ext>
            </a:extLst>
          </p:cNvPr>
          <p:cNvSpPr txBox="1"/>
          <p:nvPr/>
        </p:nvSpPr>
        <p:spPr>
          <a:xfrm>
            <a:off x="1725186" y="2173885"/>
            <a:ext cx="5341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C12E30E-8A06-5EC2-4786-29BD2B8251C0}"/>
              </a:ext>
            </a:extLst>
          </p:cNvPr>
          <p:cNvCxnSpPr>
            <a:cxnSpLocks/>
          </p:cNvCxnSpPr>
          <p:nvPr/>
        </p:nvCxnSpPr>
        <p:spPr>
          <a:xfrm flipV="1">
            <a:off x="5884968" y="5035823"/>
            <a:ext cx="0" cy="524706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1AB2B38-978C-A9CB-AFDE-2A342B217023}"/>
              </a:ext>
            </a:extLst>
          </p:cNvPr>
          <p:cNvSpPr txBox="1"/>
          <p:nvPr/>
        </p:nvSpPr>
        <p:spPr>
          <a:xfrm>
            <a:off x="5635702" y="5257598"/>
            <a:ext cx="6463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err="1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data_out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538010-4417-C6FF-8D36-891DF7B17106}"/>
              </a:ext>
            </a:extLst>
          </p:cNvPr>
          <p:cNvSpPr/>
          <p:nvPr/>
        </p:nvSpPr>
        <p:spPr>
          <a:xfrm>
            <a:off x="911717" y="2475960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python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3" name="流程圖: 程序 52">
            <a:extLst>
              <a:ext uri="{FF2B5EF4-FFF2-40B4-BE49-F238E27FC236}">
                <a16:creationId xmlns:a16="http://schemas.microsoft.com/office/drawing/2014/main" id="{6BCE8896-7678-46C7-C09A-EE2724144561}"/>
              </a:ext>
            </a:extLst>
          </p:cNvPr>
          <p:cNvSpPr/>
          <p:nvPr/>
        </p:nvSpPr>
        <p:spPr>
          <a:xfrm>
            <a:off x="4325904" y="4441451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l-GR" sz="1050" dirty="0">
                <a:solidFill>
                  <a:schemeClr val="tx1"/>
                </a:solidFill>
                <a:latin typeface="+mj-lt"/>
              </a:rPr>
              <a:t>𝜀</a:t>
            </a:r>
            <a:r>
              <a:rPr lang="en-US" altLang="zh-TW" sz="800" dirty="0">
                <a:solidFill>
                  <a:schemeClr val="tx1"/>
                </a:solidFill>
                <a:latin typeface="+mj-lt"/>
              </a:rPr>
              <a:t>,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1</a:t>
            </a:r>
            <a:endParaRPr lang="zh-TW" alt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3B23210-0C26-CBA2-B397-A5CB7B7F3A31}"/>
              </a:ext>
            </a:extLst>
          </p:cNvPr>
          <p:cNvSpPr/>
          <p:nvPr/>
        </p:nvSpPr>
        <p:spPr>
          <a:xfrm>
            <a:off x="923336" y="5354547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9C4E2BF-8B5D-5FA4-8F21-AFED4AC85AFE}"/>
              </a:ext>
            </a:extLst>
          </p:cNvPr>
          <p:cNvCxnSpPr>
            <a:cxnSpLocks/>
          </p:cNvCxnSpPr>
          <p:nvPr/>
        </p:nvCxnSpPr>
        <p:spPr>
          <a:xfrm>
            <a:off x="1785486" y="556573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EB450DF-C1B7-10B1-7743-FE1221FC6552}"/>
              </a:ext>
            </a:extLst>
          </p:cNvPr>
          <p:cNvSpPr txBox="1"/>
          <p:nvPr/>
        </p:nvSpPr>
        <p:spPr>
          <a:xfrm>
            <a:off x="6614693" y="1790116"/>
            <a:ext cx="499804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STAGE1(ROI)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以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python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切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ROI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，大小為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64*128</a:t>
            </a:r>
          </a:p>
          <a:p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(Gamma correction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調整對比度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STAGE2(Calculate Gradient 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計算影像的梯度，凸顯輪廓與邊緣資訊，忽略平滑區域。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STAGE3(Calculate Histogram of Gradients)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將影像劃分為多個 </a:t>
            </a:r>
            <a:r>
              <a:rPr lang="en-US" altLang="zh-TW" sz="1400" dirty="0">
                <a:latin typeface="+mj-lt"/>
                <a:ea typeface="+mj-ea"/>
              </a:rPr>
              <a:t>8 x 8 </a:t>
            </a:r>
            <a:r>
              <a:rPr lang="zh-TW" altLang="en-US" sz="1400" dirty="0">
                <a:latin typeface="+mj-lt"/>
                <a:ea typeface="+mj-ea"/>
              </a:rPr>
              <a:t>像素的 </a:t>
            </a:r>
            <a:r>
              <a:rPr lang="en-US" altLang="zh-TW" sz="1400" dirty="0">
                <a:latin typeface="+mj-lt"/>
                <a:ea typeface="+mj-ea"/>
              </a:rPr>
              <a:t>cell</a:t>
            </a:r>
            <a:r>
              <a:rPr lang="zh-TW" altLang="en-US" sz="1400" dirty="0">
                <a:latin typeface="+mj-lt"/>
                <a:ea typeface="+mj-ea"/>
              </a:rPr>
              <a:t>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STAGE4(</a:t>
            </a:r>
            <a:r>
              <a:rPr lang="en-US" altLang="zh-TW" sz="1600" b="1" dirty="0">
                <a:latin typeface="+mj-lt"/>
                <a:ea typeface="+mj-ea"/>
              </a:rPr>
              <a:t>Block Normalization</a:t>
            </a:r>
            <a:r>
              <a:rPr lang="en-US" altLang="zh-TW" sz="1600" dirty="0">
                <a:latin typeface="+mj-lt"/>
                <a:ea typeface="+mj-ea"/>
              </a:rPr>
              <a:t> 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</a:rPr>
              <a:t>減少亮度變化的影響，對每 </a:t>
            </a:r>
            <a:r>
              <a:rPr lang="en-US" altLang="zh-TW" sz="1400" dirty="0">
                <a:latin typeface="+mj-lt"/>
                <a:ea typeface="+mj-ea"/>
              </a:rPr>
              <a:t>4 </a:t>
            </a:r>
            <a:r>
              <a:rPr lang="zh-TW" altLang="en-US" sz="1400" dirty="0">
                <a:latin typeface="+mj-lt"/>
                <a:ea typeface="+mj-ea"/>
              </a:rPr>
              <a:t>個 </a:t>
            </a:r>
            <a:r>
              <a:rPr lang="en-US" altLang="zh-TW" sz="1400" dirty="0">
                <a:latin typeface="+mj-lt"/>
                <a:ea typeface="+mj-ea"/>
              </a:rPr>
              <a:t>cell </a:t>
            </a:r>
            <a:r>
              <a:rPr lang="zh-TW" altLang="en-US" sz="1400" dirty="0">
                <a:latin typeface="+mj-lt"/>
                <a:ea typeface="+mj-ea"/>
              </a:rPr>
              <a:t>組成的 </a:t>
            </a:r>
            <a:r>
              <a:rPr lang="en-US" altLang="zh-TW" sz="1400" dirty="0">
                <a:latin typeface="+mj-lt"/>
                <a:ea typeface="+mj-ea"/>
              </a:rPr>
              <a:t>block </a:t>
            </a:r>
            <a:r>
              <a:rPr lang="zh-TW" altLang="en-US" sz="1400" dirty="0">
                <a:latin typeface="+mj-lt"/>
                <a:ea typeface="+mj-ea"/>
              </a:rPr>
              <a:t>進行正規化。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STAGE5</a:t>
            </a:r>
            <a:r>
              <a:rPr lang="en-US" altLang="zh-TW" sz="1600" b="1" dirty="0">
                <a:latin typeface="+mj-lt"/>
                <a:ea typeface="+mj-ea"/>
              </a:rPr>
              <a:t>(Calculate HOG Feature Vector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將所有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block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的特徵向量拼接，產生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3780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維的特徵向量。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6569835-F2E8-F46D-8693-0BA84A9F12C7}"/>
              </a:ext>
            </a:extLst>
          </p:cNvPr>
          <p:cNvSpPr txBox="1"/>
          <p:nvPr/>
        </p:nvSpPr>
        <p:spPr>
          <a:xfrm>
            <a:off x="4125486" y="424776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AE8604D-C430-22D2-B717-D65BF93ABB8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H="1">
            <a:off x="2767330" y="2684754"/>
            <a:ext cx="402" cy="487595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73DD77-1C95-B2BC-A516-76D267B496D7}"/>
              </a:ext>
            </a:extLst>
          </p:cNvPr>
          <p:cNvCxnSpPr>
            <a:cxnSpLocks/>
            <a:stCxn id="30" idx="3"/>
            <a:endCxn id="53" idx="1"/>
          </p:cNvCxnSpPr>
          <p:nvPr/>
        </p:nvCxnSpPr>
        <p:spPr>
          <a:xfrm>
            <a:off x="4318300" y="4127810"/>
            <a:ext cx="7604" cy="47018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程序 113">
            <a:extLst>
              <a:ext uri="{FF2B5EF4-FFF2-40B4-BE49-F238E27FC236}">
                <a16:creationId xmlns:a16="http://schemas.microsoft.com/office/drawing/2014/main" id="{1CFD6744-E763-C027-4357-E2B46547E641}"/>
              </a:ext>
            </a:extLst>
          </p:cNvPr>
          <p:cNvSpPr/>
          <p:nvPr/>
        </p:nvSpPr>
        <p:spPr>
          <a:xfrm>
            <a:off x="5101389" y="5569437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Calculate Vector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DD92241-F39C-E2B5-57E9-BD9F7B8C6B6A}"/>
              </a:ext>
            </a:extLst>
          </p:cNvPr>
          <p:cNvSpPr txBox="1"/>
          <p:nvPr/>
        </p:nvSpPr>
        <p:spPr>
          <a:xfrm>
            <a:off x="4875012" y="5281470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39364F0-854F-CFFA-DC8E-6ABCB0BE8093}"/>
              </a:ext>
            </a:extLst>
          </p:cNvPr>
          <p:cNvSpPr/>
          <p:nvPr/>
        </p:nvSpPr>
        <p:spPr>
          <a:xfrm>
            <a:off x="911717" y="2951688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Sobel_hog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8" name="流程圖: 程序 127">
            <a:extLst>
              <a:ext uri="{FF2B5EF4-FFF2-40B4-BE49-F238E27FC236}">
                <a16:creationId xmlns:a16="http://schemas.microsoft.com/office/drawing/2014/main" id="{66B76C4E-D477-225D-027C-B9F32B54176E}"/>
              </a:ext>
            </a:extLst>
          </p:cNvPr>
          <p:cNvSpPr/>
          <p:nvPr/>
        </p:nvSpPr>
        <p:spPr>
          <a:xfrm>
            <a:off x="2767329" y="348191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Orientation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80691E6E-7412-DBA3-B6E8-48F912634B94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542815" y="3172349"/>
            <a:ext cx="0" cy="955461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0AA5580-CADE-A95C-4B4C-ACDD89F716F5}"/>
              </a:ext>
            </a:extLst>
          </p:cNvPr>
          <p:cNvSpPr txBox="1"/>
          <p:nvPr/>
        </p:nvSpPr>
        <p:spPr>
          <a:xfrm>
            <a:off x="2523303" y="31922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chemeClr val="tx1"/>
                </a:solidFill>
              </a:rPr>
              <a:t>g</a:t>
            </a:r>
            <a:r>
              <a:rPr lang="en-US" altLang="zh-TW" sz="1400" baseline="-25000" dirty="0" err="1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/>
              <a:t>g</a:t>
            </a:r>
            <a:r>
              <a:rPr lang="en-US" altLang="zh-TW" sz="1400" baseline="-25000" dirty="0" err="1"/>
              <a:t>y</a:t>
            </a:r>
            <a:r>
              <a:rPr lang="en-US" altLang="zh-TW" sz="1600" baseline="-25000" dirty="0"/>
              <a:t> </a:t>
            </a:r>
            <a:endParaRPr lang="en-US" altLang="zh-TW" sz="1600" baseline="-25000" dirty="0">
              <a:solidFill>
                <a:schemeClr val="tx1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DB04E4D-0739-8A14-7753-2D0DE6D698AC}"/>
              </a:ext>
            </a:extLst>
          </p:cNvPr>
          <p:cNvCxnSpPr>
            <a:cxnSpLocks/>
            <a:stCxn id="24" idx="3"/>
            <a:endCxn id="128" idx="1"/>
          </p:cNvCxnSpPr>
          <p:nvPr/>
        </p:nvCxnSpPr>
        <p:spPr>
          <a:xfrm flipH="1">
            <a:off x="2767329" y="2684754"/>
            <a:ext cx="403" cy="953702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9E72724D-A7B0-3B5D-3E25-C6282CE7C09D}"/>
              </a:ext>
            </a:extLst>
          </p:cNvPr>
          <p:cNvSpPr txBox="1"/>
          <p:nvPr/>
        </p:nvSpPr>
        <p:spPr>
          <a:xfrm>
            <a:off x="3357471" y="3747273"/>
            <a:ext cx="612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050" dirty="0">
                <a:latin typeface="+mj-lt"/>
              </a:rPr>
              <a:t>θ</a:t>
            </a:r>
            <a:r>
              <a:rPr lang="zh-TW" altLang="en-US" sz="1050" dirty="0">
                <a:latin typeface="+mj-lt"/>
              </a:rPr>
              <a:t>、</a:t>
            </a:r>
            <a:r>
              <a:rPr lang="en-US" altLang="zh-TW" sz="1050" dirty="0">
                <a:latin typeface="+mj-lt"/>
              </a:rPr>
              <a:t>g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A466F9DC-CB17-E01C-7EE1-177B79098083}"/>
              </a:ext>
            </a:extLst>
          </p:cNvPr>
          <p:cNvSpPr txBox="1"/>
          <p:nvPr/>
        </p:nvSpPr>
        <p:spPr>
          <a:xfrm>
            <a:off x="2379989" y="2806761"/>
            <a:ext cx="999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</a:rPr>
              <a:t>64*128 image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65B69E5E-787C-A1C8-11B5-AF548BE5B9F2}"/>
              </a:ext>
            </a:extLst>
          </p:cNvPr>
          <p:cNvSpPr/>
          <p:nvPr/>
        </p:nvSpPr>
        <p:spPr>
          <a:xfrm>
            <a:off x="923336" y="485342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0B64938-5B98-7D2A-30DC-73E72CF198CD}"/>
              </a:ext>
            </a:extLst>
          </p:cNvPr>
          <p:cNvCxnSpPr>
            <a:cxnSpLocks/>
            <a:stCxn id="155" idx="3"/>
          </p:cNvCxnSpPr>
          <p:nvPr/>
        </p:nvCxnSpPr>
        <p:spPr>
          <a:xfrm>
            <a:off x="1785486" y="507408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流程圖: 程序 156">
            <a:extLst>
              <a:ext uri="{FF2B5EF4-FFF2-40B4-BE49-F238E27FC236}">
                <a16:creationId xmlns:a16="http://schemas.microsoft.com/office/drawing/2014/main" id="{08347011-2116-5CCE-A75B-57E680FF4DA6}"/>
              </a:ext>
            </a:extLst>
          </p:cNvPr>
          <p:cNvSpPr/>
          <p:nvPr/>
        </p:nvSpPr>
        <p:spPr>
          <a:xfrm>
            <a:off x="4325903" y="491859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2</a:t>
            </a:r>
            <a:endParaRPr lang="en-US" altLang="zh-TW" sz="105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B5A7CBF-AF20-7F85-5EBE-DE8E096AF4D9}"/>
              </a:ext>
            </a:extLst>
          </p:cNvPr>
          <p:cNvCxnSpPr>
            <a:cxnSpLocks/>
            <a:stCxn id="53" idx="3"/>
            <a:endCxn id="157" idx="3"/>
          </p:cNvCxnSpPr>
          <p:nvPr/>
        </p:nvCxnSpPr>
        <p:spPr>
          <a:xfrm flipH="1">
            <a:off x="5101388" y="4597997"/>
            <a:ext cx="1" cy="477139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678856A2-5E79-D274-11F1-890170C09020}"/>
              </a:ext>
            </a:extLst>
          </p:cNvPr>
          <p:cNvSpPr txBox="1"/>
          <p:nvPr/>
        </p:nvSpPr>
        <p:spPr>
          <a:xfrm>
            <a:off x="4884629" y="473993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9560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D709D0-E34A-D94D-2652-C4495C3B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882013-ACA3-4788-3FD2-AEB0438BC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14" y="2062953"/>
            <a:ext cx="5699772" cy="33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BF2C-E3CB-E7C2-8855-FFC9F86D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F527D4-86FA-A882-50EC-8A1D86A4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EDF0791-CBDD-78E6-C0CC-588E5B76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A4A575B-2D29-EE1F-9C6A-78DC3895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78" y="1917314"/>
            <a:ext cx="8157471" cy="392268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9300C98-2F33-D31D-3386-DF9E38CE840A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1561A7-C6D3-478B-8F1C-823C5ACCF5EE}"/>
              </a:ext>
            </a:extLst>
          </p:cNvPr>
          <p:cNvSpPr txBox="1"/>
          <p:nvPr/>
        </p:nvSpPr>
        <p:spPr>
          <a:xfrm>
            <a:off x="7272339" y="418390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BRAM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544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5DC-5C6B-6E09-AF12-8F230E3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80C2A-9F68-7027-86B2-07318319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5433B6-A0F6-259E-4DA2-8159C649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4B156CE3-A674-DCFC-9F41-BBCC8FD369A1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透過測試程式寫出</a:t>
            </a:r>
            <a:r>
              <a:rPr lang="en-US" altLang="zh-TW" dirty="0"/>
              <a:t>CSV(</a:t>
            </a:r>
            <a:r>
              <a:rPr lang="zh-TW" altLang="en-US" dirty="0"/>
              <a:t>測試</a:t>
            </a:r>
            <a:r>
              <a:rPr lang="en-US" altLang="zh-TW" dirty="0" err="1"/>
              <a:t>bram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9FF30A1-B873-0D00-AC79-989075AFCD1D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9224-4E21-2045-5366-087802FAA890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BF6A08-42A1-6BDA-FA44-9CA78E954C89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BD7615-F51C-F778-0099-935C05DEFF82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ADA71D4-D4F7-326C-7F65-E9BC64A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93B246-8B46-0660-E927-53F5BA4B261E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60AB2-1EAF-313D-8D4A-C7DED5F3E2D4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B02580-B6F3-9F70-C082-688CC6A24828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D0F4B9-DC9B-004B-A380-4451A5D20A4D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67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0FFE-6E94-2952-5C7B-E58C7BE29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802B545-C0CC-E501-677E-4A1E7A5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BACD16F-F0EE-37EB-E713-081EA152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16966C-34CA-7460-0494-D2CF69F4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092220"/>
            <a:ext cx="3505689" cy="27626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BFC90C-398E-1058-656B-96862BD10381}"/>
              </a:ext>
            </a:extLst>
          </p:cNvPr>
          <p:cNvSpPr txBox="1"/>
          <p:nvPr/>
        </p:nvSpPr>
        <p:spPr>
          <a:xfrm>
            <a:off x="1133475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/>
              <a:t>top</a:t>
            </a:r>
            <a:r>
              <a:rPr lang="zh-TW" altLang="en-US" dirty="0"/>
              <a:t>層加入 </a:t>
            </a:r>
            <a:r>
              <a:rPr lang="en-US" altLang="zh-TW" dirty="0" err="1"/>
              <a:t>bram_addr</a:t>
            </a:r>
            <a:r>
              <a:rPr lang="zh-TW" altLang="en-US" dirty="0"/>
              <a:t>及</a:t>
            </a:r>
            <a:r>
              <a:rPr lang="en-US" altLang="zh-TW" dirty="0" err="1"/>
              <a:t>bram_data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F2ECB0-3DAC-F775-4429-39CB04C9A1CD}"/>
              </a:ext>
            </a:extLst>
          </p:cNvPr>
          <p:cNvSpPr/>
          <p:nvPr/>
        </p:nvSpPr>
        <p:spPr>
          <a:xfrm>
            <a:off x="1324421" y="3211227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D6AA8D-E719-D3F2-AAEE-3B49B77F42BF}"/>
              </a:ext>
            </a:extLst>
          </p:cNvPr>
          <p:cNvSpPr/>
          <p:nvPr/>
        </p:nvSpPr>
        <p:spPr>
          <a:xfrm>
            <a:off x="1324421" y="4082098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BF4CE1-2172-7D1C-2E00-B5BB0CA1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34" y="2322541"/>
            <a:ext cx="2734057" cy="24863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A740232-2FE8-6AA2-657A-F004E909960F}"/>
              </a:ext>
            </a:extLst>
          </p:cNvPr>
          <p:cNvSpPr txBox="1"/>
          <p:nvPr/>
        </p:nvSpPr>
        <p:spPr>
          <a:xfrm>
            <a:off x="6800850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 err="1"/>
              <a:t>bram</a:t>
            </a:r>
            <a:r>
              <a:rPr lang="zh-TW" altLang="en-US" dirty="0"/>
              <a:t>的輸出接上原先</a:t>
            </a:r>
            <a:r>
              <a:rPr lang="en-US" altLang="zh-TW" dirty="0"/>
              <a:t>IP</a:t>
            </a:r>
            <a:r>
              <a:rPr lang="zh-TW" altLang="en-US" dirty="0"/>
              <a:t>的</a:t>
            </a:r>
            <a:r>
              <a:rPr lang="en-US" altLang="zh-TW" dirty="0" err="1"/>
              <a:t>data_in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915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1488010-CD69-28D9-74BD-C2DB3B35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99240B0-3C89-C7B3-6520-5991041A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波型模擬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17C0DA-4B12-399D-EB7C-CE692700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733"/>
          <a:stretch/>
        </p:blipFill>
        <p:spPr>
          <a:xfrm>
            <a:off x="1774387" y="1622600"/>
            <a:ext cx="8643226" cy="33872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B46FD99-C8EB-1CB9-5182-37875FDF47FA}"/>
              </a:ext>
            </a:extLst>
          </p:cNvPr>
          <p:cNvSpPr/>
          <p:nvPr/>
        </p:nvSpPr>
        <p:spPr>
          <a:xfrm>
            <a:off x="6810780" y="2487536"/>
            <a:ext cx="797669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77BCD1-C615-7786-101B-10005B2FDEE0}"/>
              </a:ext>
            </a:extLst>
          </p:cNvPr>
          <p:cNvSpPr txBox="1"/>
          <p:nvPr/>
        </p:nvSpPr>
        <p:spPr>
          <a:xfrm>
            <a:off x="1072473" y="5009820"/>
            <a:ext cx="8557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cal_ready</a:t>
            </a:r>
            <a:r>
              <a:rPr lang="en-US" altLang="zh-TW" dirty="0"/>
              <a:t> : </a:t>
            </a:r>
            <a:r>
              <a:rPr lang="zh-TW" altLang="en-US" dirty="0"/>
              <a:t>可開始下一張圖片計算的旗標</a:t>
            </a:r>
            <a:r>
              <a:rPr lang="en-US" altLang="zh-TW" dirty="0"/>
              <a:t>(</a:t>
            </a:r>
            <a:r>
              <a:rPr lang="zh-TW" altLang="en-US" dirty="0"/>
              <a:t>計算中為</a:t>
            </a:r>
            <a:r>
              <a:rPr lang="en-US" altLang="zh-TW" dirty="0"/>
              <a:t>0,</a:t>
            </a:r>
            <a:r>
              <a:rPr lang="zh-TW" altLang="en-US" dirty="0"/>
              <a:t>其餘為</a:t>
            </a:r>
            <a:r>
              <a:rPr lang="en-US" altLang="zh-TW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889484-7107-6747-9762-75C31892C45E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606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5975-1C29-0780-6AEC-B05B3CA5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CBD8F61-DB23-82A5-8EE5-7C3D20A7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169FAA-391C-D982-5055-13CDAC46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173275"/>
            <a:ext cx="10515600" cy="5037776"/>
          </a:xfrm>
        </p:spPr>
        <p:txBody>
          <a:bodyPr/>
          <a:lstStyle/>
          <a:p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猜想可能是</a:t>
            </a:r>
            <a:r>
              <a:rPr lang="en-US" altLang="zh-TW" dirty="0" err="1"/>
              <a:t>bram</a:t>
            </a:r>
            <a:r>
              <a:rPr lang="en-US" altLang="zh-TW" dirty="0"/>
              <a:t> 2 </a:t>
            </a:r>
            <a:r>
              <a:rPr lang="en-US" altLang="zh-TW" dirty="0" err="1"/>
              <a:t>clk</a:t>
            </a:r>
            <a:r>
              <a:rPr lang="zh-TW" altLang="en-US" dirty="0"/>
              <a:t>才讀取的關係導致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1D0F5-A379-D339-880C-7C3C8498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06" y="1785435"/>
            <a:ext cx="4074313" cy="28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F047F0-9B55-0FBD-A47D-4453FD73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62" y="1804488"/>
            <a:ext cx="3449144" cy="288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9E04FB-A996-99E1-6C8E-ADA519AD3FFF}"/>
              </a:ext>
            </a:extLst>
          </p:cNvPr>
          <p:cNvSpPr/>
          <p:nvPr/>
        </p:nvSpPr>
        <p:spPr>
          <a:xfrm>
            <a:off x="2009775" y="1785435"/>
            <a:ext cx="2219325" cy="795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BB28F0-A554-3D03-8CA7-8E5D0D7D567B}"/>
              </a:ext>
            </a:extLst>
          </p:cNvPr>
          <p:cNvSpPr/>
          <p:nvPr/>
        </p:nvSpPr>
        <p:spPr>
          <a:xfrm>
            <a:off x="6887843" y="1785435"/>
            <a:ext cx="2427607" cy="691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E978CA-B408-BC75-9C9B-087AB9227097}"/>
              </a:ext>
            </a:extLst>
          </p:cNvPr>
          <p:cNvSpPr/>
          <p:nvPr/>
        </p:nvSpPr>
        <p:spPr>
          <a:xfrm>
            <a:off x="7010805" y="4524986"/>
            <a:ext cx="1094970" cy="14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5950C17-758D-8933-E445-A3527AC52D49}"/>
              </a:ext>
            </a:extLst>
          </p:cNvPr>
          <p:cNvSpPr txBox="1"/>
          <p:nvPr/>
        </p:nvSpPr>
        <p:spPr>
          <a:xfrm>
            <a:off x="1752600" y="4772638"/>
            <a:ext cx="487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原先讀取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需要</a:t>
            </a:r>
            <a:r>
              <a:rPr lang="en-US" altLang="zh-TW" dirty="0"/>
              <a:t>2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因為讀取中需考慮</a:t>
            </a:r>
            <a:r>
              <a:rPr lang="en-US" altLang="zh-TW" dirty="0" err="1"/>
              <a:t>bram</a:t>
            </a:r>
            <a:r>
              <a:rPr lang="zh-TW" altLang="en-US" dirty="0"/>
              <a:t>的</a:t>
            </a:r>
            <a:r>
              <a:rPr lang="en-US" altLang="zh-TW" dirty="0"/>
              <a:t>initial latency)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96A0703-9D40-AEC9-1ECA-5CB1D61CEA50}"/>
              </a:ext>
            </a:extLst>
          </p:cNvPr>
          <p:cNvSpPr txBox="1"/>
          <p:nvPr/>
        </p:nvSpPr>
        <p:spPr>
          <a:xfrm>
            <a:off x="6628605" y="4791911"/>
            <a:ext cx="526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讀取</a:t>
            </a:r>
            <a:r>
              <a:rPr lang="en-US" altLang="zh-TW" dirty="0" err="1"/>
              <a:t>bram</a:t>
            </a:r>
            <a:r>
              <a:rPr lang="en-US" altLang="zh-TW" dirty="0"/>
              <a:t> process</a:t>
            </a:r>
            <a:r>
              <a:rPr lang="zh-TW" altLang="en-US" dirty="0"/>
              <a:t>縮短為</a:t>
            </a:r>
            <a:r>
              <a:rPr lang="en-US" altLang="zh-TW" dirty="0"/>
              <a:t>1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但在寫入</a:t>
            </a:r>
            <a:r>
              <a:rPr lang="en-US" altLang="zh-TW" dirty="0"/>
              <a:t>process</a:t>
            </a:r>
            <a:r>
              <a:rPr lang="zh-TW" altLang="en-US" dirty="0"/>
              <a:t>時</a:t>
            </a:r>
            <a:r>
              <a:rPr lang="en-US" altLang="zh-TW" dirty="0"/>
              <a:t>(</a:t>
            </a:r>
            <a:r>
              <a:rPr lang="en-US" altLang="zh-TW" dirty="0" err="1"/>
              <a:t>input_enable</a:t>
            </a:r>
            <a:r>
              <a:rPr lang="en-US" altLang="zh-TW" dirty="0"/>
              <a:t> = ‘1’)</a:t>
            </a:r>
            <a:r>
              <a:rPr lang="zh-TW" altLang="en-US" dirty="0"/>
              <a:t>多等待</a:t>
            </a:r>
            <a:r>
              <a:rPr lang="en-US" altLang="zh-TW" dirty="0"/>
              <a:t>1clk)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85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92AA-6073-B834-57CF-3D037467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7E12F35-6F79-4543-363A-7AF41DF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737125"/>
            <a:ext cx="8562976" cy="365044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F7F47A9-D57E-C250-67AF-79D2A036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4E701C-AADA-1FD7-930C-3DA8891B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8CD6F6-1EB4-949B-5F08-92590F4977E1}"/>
              </a:ext>
            </a:extLst>
          </p:cNvPr>
          <p:cNvSpPr/>
          <p:nvPr/>
        </p:nvSpPr>
        <p:spPr>
          <a:xfrm>
            <a:off x="8239124" y="2895599"/>
            <a:ext cx="485775" cy="1762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F76FA-ED4C-D366-7D0C-8D65041AE7C0}"/>
              </a:ext>
            </a:extLst>
          </p:cNvPr>
          <p:cNvSpPr txBox="1"/>
          <p:nvPr/>
        </p:nvSpPr>
        <p:spPr>
          <a:xfrm>
            <a:off x="7953375" y="5471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時間縮短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9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69B3-C8F8-49FD-E0C7-523845C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6F67CB8-83B4-A34B-4416-3B88E83A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C201E1F-E000-482E-BC5D-9990A42C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block_Out</a:t>
            </a:r>
            <a:r>
              <a:rPr lang="en-US" altLang="zh-TW" dirty="0"/>
              <a:t>(HOG </a:t>
            </a:r>
            <a:r>
              <a:rPr lang="zh-TW" altLang="en-US" dirty="0"/>
              <a:t>輸出 一次輸出一個</a:t>
            </a:r>
            <a:r>
              <a:rPr lang="en-US" altLang="zh-TW" dirty="0"/>
              <a:t>Block)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77446-0A8F-7B60-228B-892A959A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66002"/>
            <a:ext cx="8458200" cy="43094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2355AB-A1E1-EFEC-C7E6-EA29AA367913}"/>
              </a:ext>
            </a:extLst>
          </p:cNvPr>
          <p:cNvSpPr/>
          <p:nvPr/>
        </p:nvSpPr>
        <p:spPr>
          <a:xfrm>
            <a:off x="1838325" y="3686175"/>
            <a:ext cx="8915399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104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2DDB-B465-F7F9-D663-C7101A71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73C965-7AB7-43E9-05BB-A066F3B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0E22ED8-8651-918E-6B37-0D46B3D5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對</a:t>
            </a:r>
            <a:r>
              <a:rPr lang="en-US" altLang="zh-TW" dirty="0" err="1"/>
              <a:t>block_Out</a:t>
            </a:r>
            <a:r>
              <a:rPr lang="zh-TW" altLang="en-US" dirty="0"/>
              <a:t>展開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71AA8-3B6B-43C3-71AF-BC5848A5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4" y="2346584"/>
            <a:ext cx="5339132" cy="3170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3FAFC0C-434B-3880-8832-78522D48B194}"/>
              </a:ext>
            </a:extLst>
          </p:cNvPr>
          <p:cNvSpPr txBox="1"/>
          <p:nvPr/>
        </p:nvSpPr>
        <p:spPr>
          <a:xfrm>
            <a:off x="5859515" y="3456342"/>
            <a:ext cx="295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發現</a:t>
            </a:r>
            <a:r>
              <a:rPr lang="en-US" altLang="zh-TW" dirty="0">
                <a:solidFill>
                  <a:srgbClr val="FF0000"/>
                </a:solidFill>
              </a:rPr>
              <a:t>576bits</a:t>
            </a:r>
            <a:r>
              <a:rPr lang="zh-TW" altLang="en-US" dirty="0">
                <a:solidFill>
                  <a:srgbClr val="FF0000"/>
                </a:solidFill>
              </a:rPr>
              <a:t>前都有值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58DA93-9280-B53D-7AEF-740E0EFA99D2}"/>
              </a:ext>
            </a:extLst>
          </p:cNvPr>
          <p:cNvSpPr/>
          <p:nvPr/>
        </p:nvSpPr>
        <p:spPr>
          <a:xfrm>
            <a:off x="3292636" y="2682937"/>
            <a:ext cx="5420270" cy="496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15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6C87-D11E-FF48-3243-98B05F00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7201CB7-60B2-AC34-8B47-2C25C7B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3B0EC0-37AB-EA95-AB5D-41F71B2B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65" y="1732977"/>
            <a:ext cx="5911206" cy="34436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759481-4426-8F0B-E239-98B552F1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57" y="4815704"/>
            <a:ext cx="2753109" cy="33342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5EF2EF-2767-A0D8-D345-42CBFD7BE583}"/>
              </a:ext>
            </a:extLst>
          </p:cNvPr>
          <p:cNvSpPr txBox="1"/>
          <p:nvPr/>
        </p:nvSpPr>
        <p:spPr>
          <a:xfrm>
            <a:off x="1599657" y="5422936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取</a:t>
            </a:r>
            <a:r>
              <a:rPr lang="en-US" altLang="zh-TW" dirty="0" err="1"/>
              <a:t>block_Out</a:t>
            </a:r>
            <a:r>
              <a:rPr lang="zh-TW" altLang="en-US" dirty="0"/>
              <a:t>中前</a:t>
            </a:r>
            <a:r>
              <a:rPr lang="en-US" altLang="zh-TW" dirty="0"/>
              <a:t>576bits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測試程式中接線</a:t>
            </a:r>
            <a:r>
              <a:rPr lang="en-US" altLang="zh-TW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8CC891-9C3D-36D5-238A-4A75EE088373}"/>
              </a:ext>
            </a:extLst>
          </p:cNvPr>
          <p:cNvSpPr txBox="1"/>
          <p:nvPr/>
        </p:nvSpPr>
        <p:spPr>
          <a:xfrm>
            <a:off x="5254565" y="5455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新波型圖</a:t>
            </a: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1A2BD6-72C1-4242-4460-D5422BADDE0A}"/>
              </a:ext>
            </a:extLst>
          </p:cNvPr>
          <p:cNvSpPr/>
          <p:nvPr/>
        </p:nvSpPr>
        <p:spPr>
          <a:xfrm>
            <a:off x="4994376" y="4613083"/>
            <a:ext cx="651811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61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354C-FAB1-14C2-DEAF-48E14377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3" y="365965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dirty="0"/>
              <a:t>To Do</a:t>
            </a:r>
            <a:r>
              <a:rPr lang="zh-TW" altLang="en-US" dirty="0"/>
              <a:t> </a:t>
            </a:r>
            <a:r>
              <a:rPr lang="en-US" altLang="zh-TW" dirty="0"/>
              <a:t>List(video in,</a:t>
            </a:r>
            <a:r>
              <a:rPr lang="zh-TW" altLang="en-US" dirty="0"/>
              <a:t>無線通訊</a:t>
            </a:r>
            <a:r>
              <a:rPr lang="en-US" altLang="zh-TW" dirty="0"/>
              <a:t>/HOG,SVM)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543E067-D048-D5F9-B391-C6DBFBA6F068}"/>
              </a:ext>
            </a:extLst>
          </p:cNvPr>
          <p:cNvSpPr txBox="1">
            <a:spLocks/>
          </p:cNvSpPr>
          <p:nvPr/>
        </p:nvSpPr>
        <p:spPr>
          <a:xfrm>
            <a:off x="9773301" y="5313704"/>
            <a:ext cx="3160998" cy="17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8FC83D-F1F1-6588-8CE7-4E060DEE08E0}"/>
              </a:ext>
            </a:extLst>
          </p:cNvPr>
          <p:cNvSpPr txBox="1"/>
          <p:nvPr/>
        </p:nvSpPr>
        <p:spPr>
          <a:xfrm>
            <a:off x="838200" y="122327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將灰階影像透過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寫入到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宸毅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將資料從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中讀寫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紹崴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實際燒板子時沒有測試程式模擬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blockRAM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84374</TotalTime>
  <Words>1991</Words>
  <Application>Microsoft Office PowerPoint</Application>
  <PresentationFormat>寬螢幕</PresentationFormat>
  <Paragraphs>442</Paragraphs>
  <Slides>51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8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 嵌入式影像處理 行人偵測</vt:lpstr>
      <vt:lpstr>分工表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API_Video in (2025/01/09)</vt:lpstr>
      <vt:lpstr>系統分析 – API_無線通訊(2025/01/09)</vt:lpstr>
      <vt:lpstr>系統分析 – API_Resiz_img (2024/12/19)</vt:lpstr>
      <vt:lpstr>系統分析 – UARTsend(2024/12/19)</vt:lpstr>
      <vt:lpstr>系統分析 – API_DDRwrite(2024/12/19)</vt:lpstr>
      <vt:lpstr>系統分析 – API_HOG(2024/12/19)</vt:lpstr>
      <vt:lpstr>系統分析 – API_SVM(2024/12/19)</vt:lpstr>
      <vt:lpstr>Unit Test - Video in測試(2024/12/26)</vt:lpstr>
      <vt:lpstr>Unit Test - Video in測試(2025/01/02)</vt:lpstr>
      <vt:lpstr>Block design(2025/01/09)</vt:lpstr>
      <vt:lpstr>Block design(2025/01/09)(已解決)</vt:lpstr>
      <vt:lpstr> 圖片規格(2025/01/02)</vt:lpstr>
      <vt:lpstr> Coe 載入bram_1 (2025/01/02)</vt:lpstr>
      <vt:lpstr> Coe 載入bram_2 (2025/01/02)</vt:lpstr>
      <vt:lpstr> bram 讀取功能(2025/01/02)</vt:lpstr>
      <vt:lpstr>addr轉換為像素座標(2025/01/02)</vt:lpstr>
      <vt:lpstr>縮放圖片(2025/01/02)</vt:lpstr>
      <vt:lpstr>縮放方式(2025/01/02)</vt:lpstr>
      <vt:lpstr>遇到的問題(2025/01/02)</vt:lpstr>
      <vt:lpstr>遇到的問題(2025/01/02)</vt:lpstr>
      <vt:lpstr>預計進度(2025/01/02)</vt:lpstr>
      <vt:lpstr>流程圖(2025/01/09)</vt:lpstr>
      <vt:lpstr>電路圖(2025/01/09)</vt:lpstr>
      <vt:lpstr>架構圖(2025/01/09)</vt:lpstr>
      <vt:lpstr>圖片縮小和灰階(2025/01/09)</vt:lpstr>
      <vt:lpstr>資料傳送測試(2025/01/09)</vt:lpstr>
      <vt:lpstr>UART資料傳輸(2025/01/09)</vt:lpstr>
      <vt:lpstr>遇到的問題(2025/01/09)</vt:lpstr>
      <vt:lpstr>驗證HOG IP</vt:lpstr>
      <vt:lpstr>HOG IP分析</vt:lpstr>
      <vt:lpstr>繪製HOG MSC(TSPEC)</vt:lpstr>
      <vt:lpstr>驗證HOG IP</vt:lpstr>
      <vt:lpstr>驗證HOG IP</vt:lpstr>
      <vt:lpstr>HOG_bram讀取</vt:lpstr>
      <vt:lpstr>驗證HOG IP</vt:lpstr>
      <vt:lpstr>驗證HOG IP cal_ready</vt:lpstr>
      <vt:lpstr>驗證HOG IP cal_ready</vt:lpstr>
      <vt:lpstr>驗證HOG IP cal_ready</vt:lpstr>
      <vt:lpstr>驗證HOG IP block_Out</vt:lpstr>
      <vt:lpstr>驗證HOG IP block_Out</vt:lpstr>
      <vt:lpstr>驗證HOG IP block_Out</vt:lpstr>
      <vt:lpstr>To Do List(video in,無線通訊/HOG,SVM)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宸毅 林</cp:lastModifiedBy>
  <cp:revision>3206</cp:revision>
  <dcterms:created xsi:type="dcterms:W3CDTF">2019-03-11T13:47:46Z</dcterms:created>
  <dcterms:modified xsi:type="dcterms:W3CDTF">2025-01-12T15:08:20Z</dcterms:modified>
</cp:coreProperties>
</file>